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4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2" r:id="rId24"/>
    <p:sldId id="287" r:id="rId25"/>
    <p:sldId id="288" r:id="rId26"/>
    <p:sldId id="285" r:id="rId27"/>
    <p:sldId id="283" r:id="rId28"/>
    <p:sldId id="286" r:id="rId29"/>
    <p:sldId id="281" r:id="rId30"/>
  </p:sldIdLst>
  <p:sldSz cx="9144000" cy="6858000" type="screen4x3"/>
  <p:notesSz cx="6858000" cy="9144000"/>
  <p:defaultTextStyle>
    <a:defPPr>
      <a:defRPr lang="fa-I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5" d="100"/>
          <a:sy n="75" d="100"/>
        </p:scale>
        <p:origin x="107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560ACF-6E33-40B9-8D1A-5A976B8739B1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DAEC4E90-3716-4209-BB58-A39AFB0B99C2}">
      <dgm:prSet phldrT="[Text]" custT="1"/>
      <dgm:spPr/>
      <dgm:t>
        <a:bodyPr/>
        <a:lstStyle/>
        <a:p>
          <a:pPr rtl="1"/>
          <a:r>
            <a:rPr lang="fa-IR" sz="1100" dirty="0">
              <a:cs typeface="2  Homa" pitchFamily="2" charset="-78"/>
            </a:rPr>
            <a:t>پاسخدهندگی</a:t>
          </a:r>
        </a:p>
      </dgm:t>
    </dgm:pt>
    <dgm:pt modelId="{B7C60922-452B-4163-97F0-EEDC78BB8817}" type="parTrans" cxnId="{AB670DD7-8132-405D-A5E3-7CE5A8E5256F}">
      <dgm:prSet/>
      <dgm:spPr/>
      <dgm:t>
        <a:bodyPr/>
        <a:lstStyle/>
        <a:p>
          <a:pPr rtl="1"/>
          <a:endParaRPr lang="fa-IR"/>
        </a:p>
      </dgm:t>
    </dgm:pt>
    <dgm:pt modelId="{63A76D19-7FF8-4CF5-BE48-8B947CCCC24D}" type="sibTrans" cxnId="{AB670DD7-8132-405D-A5E3-7CE5A8E5256F}">
      <dgm:prSet/>
      <dgm:spPr/>
      <dgm:t>
        <a:bodyPr/>
        <a:lstStyle/>
        <a:p>
          <a:pPr rtl="1"/>
          <a:endParaRPr lang="fa-IR"/>
        </a:p>
      </dgm:t>
    </dgm:pt>
    <dgm:pt modelId="{BBFC637B-DCC3-452B-A700-F2D15ACA7024}">
      <dgm:prSet phldrT="[Text]"/>
      <dgm:spPr/>
      <dgm:t>
        <a:bodyPr/>
        <a:lstStyle/>
        <a:p>
          <a:pPr rtl="1"/>
          <a:r>
            <a:rPr lang="fa-IR" dirty="0">
              <a:cs typeface="2  Homa" pitchFamily="2" charset="-78"/>
            </a:rPr>
            <a:t>نفوذپذیری</a:t>
          </a:r>
        </a:p>
      </dgm:t>
    </dgm:pt>
    <dgm:pt modelId="{54B6FDE6-677A-43A9-9BEF-76AE23F81686}" type="parTrans" cxnId="{649A7E32-E1BD-4871-AC32-188BCED2AFF0}">
      <dgm:prSet/>
      <dgm:spPr/>
      <dgm:t>
        <a:bodyPr/>
        <a:lstStyle/>
        <a:p>
          <a:pPr rtl="1"/>
          <a:endParaRPr lang="fa-IR"/>
        </a:p>
      </dgm:t>
    </dgm:pt>
    <dgm:pt modelId="{DB7EF74C-AF02-487F-9BB5-92790255DD10}" type="sibTrans" cxnId="{649A7E32-E1BD-4871-AC32-188BCED2AFF0}">
      <dgm:prSet/>
      <dgm:spPr/>
      <dgm:t>
        <a:bodyPr/>
        <a:lstStyle/>
        <a:p>
          <a:pPr rtl="1"/>
          <a:endParaRPr lang="fa-IR"/>
        </a:p>
      </dgm:t>
    </dgm:pt>
    <dgm:pt modelId="{45F59174-67FF-489F-8E61-834F578BFC7E}">
      <dgm:prSet phldrT="[Text]"/>
      <dgm:spPr/>
      <dgm:t>
        <a:bodyPr/>
        <a:lstStyle/>
        <a:p>
          <a:pPr rtl="1"/>
          <a:r>
            <a:rPr lang="fa-IR" dirty="0">
              <a:cs typeface="2  Homa" pitchFamily="2" charset="-78"/>
            </a:rPr>
            <a:t>تناسبات بصری</a:t>
          </a:r>
        </a:p>
      </dgm:t>
    </dgm:pt>
    <dgm:pt modelId="{47672853-3D51-4825-A068-38027FB9CAAB}" type="parTrans" cxnId="{E55D9AF3-E81A-4DD0-80A9-468FB9FCC40A}">
      <dgm:prSet/>
      <dgm:spPr/>
      <dgm:t>
        <a:bodyPr/>
        <a:lstStyle/>
        <a:p>
          <a:pPr rtl="1"/>
          <a:endParaRPr lang="fa-IR"/>
        </a:p>
      </dgm:t>
    </dgm:pt>
    <dgm:pt modelId="{C6E67A16-5405-4FD7-95E8-3E7FDD0102AB}" type="sibTrans" cxnId="{E55D9AF3-E81A-4DD0-80A9-468FB9FCC40A}">
      <dgm:prSet/>
      <dgm:spPr/>
      <dgm:t>
        <a:bodyPr/>
        <a:lstStyle/>
        <a:p>
          <a:pPr rtl="1"/>
          <a:endParaRPr lang="fa-IR"/>
        </a:p>
      </dgm:t>
    </dgm:pt>
    <dgm:pt modelId="{2421A0BC-94B2-4288-99DE-BA2988C790E2}">
      <dgm:prSet phldrT="[Text]"/>
      <dgm:spPr/>
      <dgm:t>
        <a:bodyPr/>
        <a:lstStyle/>
        <a:p>
          <a:pPr rtl="1"/>
          <a:r>
            <a:rPr lang="fa-IR" dirty="0">
              <a:cs typeface="2  Homa" pitchFamily="2" charset="-78"/>
            </a:rPr>
            <a:t>غنای حسی</a:t>
          </a:r>
        </a:p>
      </dgm:t>
    </dgm:pt>
    <dgm:pt modelId="{1F51A18B-A724-4C0A-9FF2-DC98AD07BB8F}" type="parTrans" cxnId="{1F08F65C-6160-47EC-BAD4-C6D67799B7B8}">
      <dgm:prSet/>
      <dgm:spPr/>
      <dgm:t>
        <a:bodyPr/>
        <a:lstStyle/>
        <a:p>
          <a:pPr rtl="1"/>
          <a:endParaRPr lang="fa-IR"/>
        </a:p>
      </dgm:t>
    </dgm:pt>
    <dgm:pt modelId="{98026EAD-CB04-4D2F-B3D2-AAAB05DAA9EC}" type="sibTrans" cxnId="{1F08F65C-6160-47EC-BAD4-C6D67799B7B8}">
      <dgm:prSet/>
      <dgm:spPr/>
      <dgm:t>
        <a:bodyPr/>
        <a:lstStyle/>
        <a:p>
          <a:pPr rtl="1"/>
          <a:endParaRPr lang="fa-IR"/>
        </a:p>
      </dgm:t>
    </dgm:pt>
    <dgm:pt modelId="{CD055F7A-8F8A-4237-A802-18310B084062}">
      <dgm:prSet phldrT="[Text]"/>
      <dgm:spPr/>
      <dgm:t>
        <a:bodyPr/>
        <a:lstStyle/>
        <a:p>
          <a:pPr rtl="1"/>
          <a:r>
            <a:rPr lang="fa-IR" dirty="0">
              <a:cs typeface="2  Homa" pitchFamily="2" charset="-78"/>
            </a:rPr>
            <a:t>رنگ تعلق</a:t>
          </a:r>
        </a:p>
      </dgm:t>
    </dgm:pt>
    <dgm:pt modelId="{D70ABA8F-ACAC-4E9B-BB15-1889CFA1E16A}" type="parTrans" cxnId="{047D1A66-F7C3-4E92-B0E7-EE2D9173BE08}">
      <dgm:prSet/>
      <dgm:spPr/>
      <dgm:t>
        <a:bodyPr/>
        <a:lstStyle/>
        <a:p>
          <a:pPr rtl="1"/>
          <a:endParaRPr lang="fa-IR"/>
        </a:p>
      </dgm:t>
    </dgm:pt>
    <dgm:pt modelId="{1FAC528A-4A37-47CB-B668-F3083153ADE1}" type="sibTrans" cxnId="{047D1A66-F7C3-4E92-B0E7-EE2D9173BE08}">
      <dgm:prSet/>
      <dgm:spPr/>
      <dgm:t>
        <a:bodyPr/>
        <a:lstStyle/>
        <a:p>
          <a:pPr rtl="1"/>
          <a:endParaRPr lang="fa-IR"/>
        </a:p>
      </dgm:t>
    </dgm:pt>
    <dgm:pt modelId="{FCD47CD8-40AB-47D2-929E-F5AB89A3668A}">
      <dgm:prSet phldrT="[Text]"/>
      <dgm:spPr/>
      <dgm:t>
        <a:bodyPr/>
        <a:lstStyle/>
        <a:p>
          <a:pPr rtl="1"/>
          <a:r>
            <a:rPr lang="fa-IR" dirty="0">
              <a:cs typeface="2  Homa" pitchFamily="2" charset="-78"/>
            </a:rPr>
            <a:t>خوانایی</a:t>
          </a:r>
        </a:p>
      </dgm:t>
    </dgm:pt>
    <dgm:pt modelId="{C89BD262-EBC2-419B-8034-BB8BF762E9C1}" type="parTrans" cxnId="{66EE4EA3-5E75-4821-88F8-94F755C092CC}">
      <dgm:prSet/>
      <dgm:spPr/>
      <dgm:t>
        <a:bodyPr/>
        <a:lstStyle/>
        <a:p>
          <a:pPr rtl="1"/>
          <a:endParaRPr lang="fa-IR"/>
        </a:p>
      </dgm:t>
    </dgm:pt>
    <dgm:pt modelId="{6884C0E0-971A-477E-A217-633789956F91}" type="sibTrans" cxnId="{66EE4EA3-5E75-4821-88F8-94F755C092CC}">
      <dgm:prSet/>
      <dgm:spPr/>
      <dgm:t>
        <a:bodyPr/>
        <a:lstStyle/>
        <a:p>
          <a:pPr rtl="1"/>
          <a:endParaRPr lang="fa-IR"/>
        </a:p>
      </dgm:t>
    </dgm:pt>
    <dgm:pt modelId="{5A0B7358-3B2B-46A2-B5F0-832A44F3DB7C}">
      <dgm:prSet phldrT="[Text]"/>
      <dgm:spPr/>
      <dgm:t>
        <a:bodyPr/>
        <a:lstStyle/>
        <a:p>
          <a:pPr rtl="1"/>
          <a:r>
            <a:rPr lang="fa-IR" dirty="0">
              <a:cs typeface="2  Homa" pitchFamily="2" charset="-78"/>
            </a:rPr>
            <a:t>گوناگونی</a:t>
          </a:r>
        </a:p>
      </dgm:t>
    </dgm:pt>
    <dgm:pt modelId="{4D960735-52BA-45D5-B881-07D2DC4DE080}" type="parTrans" cxnId="{DC279046-E739-40B0-9E89-8D0536B0F277}">
      <dgm:prSet/>
      <dgm:spPr/>
      <dgm:t>
        <a:bodyPr/>
        <a:lstStyle/>
        <a:p>
          <a:pPr rtl="1"/>
          <a:endParaRPr lang="fa-IR"/>
        </a:p>
      </dgm:t>
    </dgm:pt>
    <dgm:pt modelId="{1A1C214F-1FAA-4CE4-857A-78E234749041}" type="sibTrans" cxnId="{DC279046-E739-40B0-9E89-8D0536B0F277}">
      <dgm:prSet/>
      <dgm:spPr/>
      <dgm:t>
        <a:bodyPr/>
        <a:lstStyle/>
        <a:p>
          <a:pPr rtl="1"/>
          <a:endParaRPr lang="fa-IR"/>
        </a:p>
      </dgm:t>
    </dgm:pt>
    <dgm:pt modelId="{34053BA2-73E0-4040-8723-170B7B797F32}">
      <dgm:prSet phldrT="[Text]"/>
      <dgm:spPr/>
      <dgm:t>
        <a:bodyPr/>
        <a:lstStyle/>
        <a:p>
          <a:pPr rtl="1"/>
          <a:r>
            <a:rPr lang="fa-IR" dirty="0">
              <a:cs typeface="2  Homa" pitchFamily="2" charset="-78"/>
            </a:rPr>
            <a:t>انعطاف پذیری</a:t>
          </a:r>
        </a:p>
      </dgm:t>
    </dgm:pt>
    <dgm:pt modelId="{7479D8EB-6BEA-4A26-BD2C-A5CCA10A4A49}" type="parTrans" cxnId="{DECD9C2D-A79D-489C-B6DB-7D68FFC1A69B}">
      <dgm:prSet/>
      <dgm:spPr/>
      <dgm:t>
        <a:bodyPr/>
        <a:lstStyle/>
        <a:p>
          <a:pPr rtl="1"/>
          <a:endParaRPr lang="fa-IR"/>
        </a:p>
      </dgm:t>
    </dgm:pt>
    <dgm:pt modelId="{D0F7BDA9-4414-4DFB-8B43-F5A7FD881E97}" type="sibTrans" cxnId="{DECD9C2D-A79D-489C-B6DB-7D68FFC1A69B}">
      <dgm:prSet/>
      <dgm:spPr/>
      <dgm:t>
        <a:bodyPr/>
        <a:lstStyle/>
        <a:p>
          <a:pPr rtl="1"/>
          <a:endParaRPr lang="fa-IR"/>
        </a:p>
      </dgm:t>
    </dgm:pt>
    <dgm:pt modelId="{D7FDB8D0-5118-4E33-9F05-2D56ACFAFE73}" type="pres">
      <dgm:prSet presAssocID="{E0560ACF-6E33-40B9-8D1A-5A976B8739B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FB86E816-B0F1-40F9-9150-ED6650A0DCA3}" type="pres">
      <dgm:prSet presAssocID="{DAEC4E90-3716-4209-BB58-A39AFB0B99C2}" presName="centerShape" presStyleLbl="node0" presStyleIdx="0" presStyleCnt="1"/>
      <dgm:spPr/>
      <dgm:t>
        <a:bodyPr/>
        <a:lstStyle/>
        <a:p>
          <a:pPr rtl="1"/>
          <a:endParaRPr lang="fa-IR"/>
        </a:p>
      </dgm:t>
    </dgm:pt>
    <dgm:pt modelId="{4547F7EE-9764-4781-AB52-4A42F89C3E5D}" type="pres">
      <dgm:prSet presAssocID="{54B6FDE6-677A-43A9-9BEF-76AE23F81686}" presName="parTrans" presStyleLbl="sibTrans2D1" presStyleIdx="0" presStyleCnt="7"/>
      <dgm:spPr/>
      <dgm:t>
        <a:bodyPr/>
        <a:lstStyle/>
        <a:p>
          <a:pPr rtl="1"/>
          <a:endParaRPr lang="fa-IR"/>
        </a:p>
      </dgm:t>
    </dgm:pt>
    <dgm:pt modelId="{A92A6014-B5AE-4AC0-8697-4C42168B5F31}" type="pres">
      <dgm:prSet presAssocID="{54B6FDE6-677A-43A9-9BEF-76AE23F81686}" presName="connectorText" presStyleLbl="sibTrans2D1" presStyleIdx="0" presStyleCnt="7"/>
      <dgm:spPr/>
      <dgm:t>
        <a:bodyPr/>
        <a:lstStyle/>
        <a:p>
          <a:pPr rtl="1"/>
          <a:endParaRPr lang="fa-IR"/>
        </a:p>
      </dgm:t>
    </dgm:pt>
    <dgm:pt modelId="{2315FDC4-B77C-475B-8796-B532DDEBE02C}" type="pres">
      <dgm:prSet presAssocID="{BBFC637B-DCC3-452B-A700-F2D15ACA7024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D89F84D-9004-4A4D-B423-40238418114B}" type="pres">
      <dgm:prSet presAssocID="{C89BD262-EBC2-419B-8034-BB8BF762E9C1}" presName="parTrans" presStyleLbl="sibTrans2D1" presStyleIdx="1" presStyleCnt="7"/>
      <dgm:spPr/>
      <dgm:t>
        <a:bodyPr/>
        <a:lstStyle/>
        <a:p>
          <a:pPr rtl="1"/>
          <a:endParaRPr lang="fa-IR"/>
        </a:p>
      </dgm:t>
    </dgm:pt>
    <dgm:pt modelId="{9398C160-118F-4431-800D-A84B8F6F6B43}" type="pres">
      <dgm:prSet presAssocID="{C89BD262-EBC2-419B-8034-BB8BF762E9C1}" presName="connectorText" presStyleLbl="sibTrans2D1" presStyleIdx="1" presStyleCnt="7"/>
      <dgm:spPr/>
      <dgm:t>
        <a:bodyPr/>
        <a:lstStyle/>
        <a:p>
          <a:pPr rtl="1"/>
          <a:endParaRPr lang="fa-IR"/>
        </a:p>
      </dgm:t>
    </dgm:pt>
    <dgm:pt modelId="{D9FB8E15-89C0-4170-9677-A718F78965C3}" type="pres">
      <dgm:prSet presAssocID="{FCD47CD8-40AB-47D2-929E-F5AB89A3668A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94B0FD4-EBE9-4B1D-B286-2A9AEAE5D05C}" type="pres">
      <dgm:prSet presAssocID="{4D960735-52BA-45D5-B881-07D2DC4DE080}" presName="parTrans" presStyleLbl="sibTrans2D1" presStyleIdx="2" presStyleCnt="7"/>
      <dgm:spPr/>
      <dgm:t>
        <a:bodyPr/>
        <a:lstStyle/>
        <a:p>
          <a:pPr rtl="1"/>
          <a:endParaRPr lang="fa-IR"/>
        </a:p>
      </dgm:t>
    </dgm:pt>
    <dgm:pt modelId="{96773B35-6451-4B40-8489-7A7C79C6A423}" type="pres">
      <dgm:prSet presAssocID="{4D960735-52BA-45D5-B881-07D2DC4DE080}" presName="connectorText" presStyleLbl="sibTrans2D1" presStyleIdx="2" presStyleCnt="7"/>
      <dgm:spPr/>
      <dgm:t>
        <a:bodyPr/>
        <a:lstStyle/>
        <a:p>
          <a:pPr rtl="1"/>
          <a:endParaRPr lang="fa-IR"/>
        </a:p>
      </dgm:t>
    </dgm:pt>
    <dgm:pt modelId="{66857FB5-F6F7-4BE2-AAA2-8D6E2BC65C0A}" type="pres">
      <dgm:prSet presAssocID="{5A0B7358-3B2B-46A2-B5F0-832A44F3DB7C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67D37E3-D634-4C60-93FB-9312D576EF2F}" type="pres">
      <dgm:prSet presAssocID="{7479D8EB-6BEA-4A26-BD2C-A5CCA10A4A49}" presName="parTrans" presStyleLbl="sibTrans2D1" presStyleIdx="3" presStyleCnt="7"/>
      <dgm:spPr/>
      <dgm:t>
        <a:bodyPr/>
        <a:lstStyle/>
        <a:p>
          <a:pPr rtl="1"/>
          <a:endParaRPr lang="fa-IR"/>
        </a:p>
      </dgm:t>
    </dgm:pt>
    <dgm:pt modelId="{99AEB5C5-E2D9-4566-BE67-8E5064AF9F7F}" type="pres">
      <dgm:prSet presAssocID="{7479D8EB-6BEA-4A26-BD2C-A5CCA10A4A49}" presName="connectorText" presStyleLbl="sibTrans2D1" presStyleIdx="3" presStyleCnt="7"/>
      <dgm:spPr/>
      <dgm:t>
        <a:bodyPr/>
        <a:lstStyle/>
        <a:p>
          <a:pPr rtl="1"/>
          <a:endParaRPr lang="fa-IR"/>
        </a:p>
      </dgm:t>
    </dgm:pt>
    <dgm:pt modelId="{7F2301E3-8711-45C6-A51D-592673A2B378}" type="pres">
      <dgm:prSet presAssocID="{34053BA2-73E0-4040-8723-170B7B797F32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BCB3DBB-9907-4CB0-9874-A0A6AADB8578}" type="pres">
      <dgm:prSet presAssocID="{47672853-3D51-4825-A068-38027FB9CAAB}" presName="parTrans" presStyleLbl="sibTrans2D1" presStyleIdx="4" presStyleCnt="7"/>
      <dgm:spPr/>
      <dgm:t>
        <a:bodyPr/>
        <a:lstStyle/>
        <a:p>
          <a:pPr rtl="1"/>
          <a:endParaRPr lang="fa-IR"/>
        </a:p>
      </dgm:t>
    </dgm:pt>
    <dgm:pt modelId="{96B0582B-45AC-4CC6-92DD-4B06BF3C63D7}" type="pres">
      <dgm:prSet presAssocID="{47672853-3D51-4825-A068-38027FB9CAAB}" presName="connectorText" presStyleLbl="sibTrans2D1" presStyleIdx="4" presStyleCnt="7"/>
      <dgm:spPr/>
      <dgm:t>
        <a:bodyPr/>
        <a:lstStyle/>
        <a:p>
          <a:pPr rtl="1"/>
          <a:endParaRPr lang="fa-IR"/>
        </a:p>
      </dgm:t>
    </dgm:pt>
    <dgm:pt modelId="{A5D3E1BB-9844-4C2C-9EC0-1BC61FA830E9}" type="pres">
      <dgm:prSet presAssocID="{45F59174-67FF-489F-8E61-834F578BFC7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5C08D49-3670-493D-BDF0-B604AC8AB93D}" type="pres">
      <dgm:prSet presAssocID="{1F51A18B-A724-4C0A-9FF2-DC98AD07BB8F}" presName="parTrans" presStyleLbl="sibTrans2D1" presStyleIdx="5" presStyleCnt="7"/>
      <dgm:spPr/>
      <dgm:t>
        <a:bodyPr/>
        <a:lstStyle/>
        <a:p>
          <a:pPr rtl="1"/>
          <a:endParaRPr lang="fa-IR"/>
        </a:p>
      </dgm:t>
    </dgm:pt>
    <dgm:pt modelId="{AB8BA710-0115-41B7-9339-09C2C13DE85A}" type="pres">
      <dgm:prSet presAssocID="{1F51A18B-A724-4C0A-9FF2-DC98AD07BB8F}" presName="connectorText" presStyleLbl="sibTrans2D1" presStyleIdx="5" presStyleCnt="7"/>
      <dgm:spPr/>
      <dgm:t>
        <a:bodyPr/>
        <a:lstStyle/>
        <a:p>
          <a:pPr rtl="1"/>
          <a:endParaRPr lang="fa-IR"/>
        </a:p>
      </dgm:t>
    </dgm:pt>
    <dgm:pt modelId="{F0F7484D-C4D7-44AD-ABD1-1C19864D2E4D}" type="pres">
      <dgm:prSet presAssocID="{2421A0BC-94B2-4288-99DE-BA2988C790E2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5ED682D-E852-4950-ADB9-9864D01ECF64}" type="pres">
      <dgm:prSet presAssocID="{D70ABA8F-ACAC-4E9B-BB15-1889CFA1E16A}" presName="parTrans" presStyleLbl="sibTrans2D1" presStyleIdx="6" presStyleCnt="7"/>
      <dgm:spPr/>
      <dgm:t>
        <a:bodyPr/>
        <a:lstStyle/>
        <a:p>
          <a:pPr rtl="1"/>
          <a:endParaRPr lang="fa-IR"/>
        </a:p>
      </dgm:t>
    </dgm:pt>
    <dgm:pt modelId="{77DA1529-21A8-40B1-929F-4484307B1918}" type="pres">
      <dgm:prSet presAssocID="{D70ABA8F-ACAC-4E9B-BB15-1889CFA1E16A}" presName="connectorText" presStyleLbl="sibTrans2D1" presStyleIdx="6" presStyleCnt="7"/>
      <dgm:spPr/>
      <dgm:t>
        <a:bodyPr/>
        <a:lstStyle/>
        <a:p>
          <a:pPr rtl="1"/>
          <a:endParaRPr lang="fa-IR"/>
        </a:p>
      </dgm:t>
    </dgm:pt>
    <dgm:pt modelId="{5CCFAAA3-266E-4716-B10B-597B40CFB5F3}" type="pres">
      <dgm:prSet presAssocID="{CD055F7A-8F8A-4237-A802-18310B084062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5B5AF5FE-903D-4104-80E0-FACA3F9C8701}" type="presOf" srcId="{47672853-3D51-4825-A068-38027FB9CAAB}" destId="{8BCB3DBB-9907-4CB0-9874-A0A6AADB8578}" srcOrd="0" destOrd="0" presId="urn:microsoft.com/office/officeart/2005/8/layout/radial5"/>
    <dgm:cxn modelId="{DECD9C2D-A79D-489C-B6DB-7D68FFC1A69B}" srcId="{DAEC4E90-3716-4209-BB58-A39AFB0B99C2}" destId="{34053BA2-73E0-4040-8723-170B7B797F32}" srcOrd="3" destOrd="0" parTransId="{7479D8EB-6BEA-4A26-BD2C-A5CCA10A4A49}" sibTransId="{D0F7BDA9-4414-4DFB-8B43-F5A7FD881E97}"/>
    <dgm:cxn modelId="{3AD0C150-EA5F-46ED-9762-CD3FB0C337D4}" type="presOf" srcId="{D70ABA8F-ACAC-4E9B-BB15-1889CFA1E16A}" destId="{E5ED682D-E852-4950-ADB9-9864D01ECF64}" srcOrd="0" destOrd="0" presId="urn:microsoft.com/office/officeart/2005/8/layout/radial5"/>
    <dgm:cxn modelId="{649A7E32-E1BD-4871-AC32-188BCED2AFF0}" srcId="{DAEC4E90-3716-4209-BB58-A39AFB0B99C2}" destId="{BBFC637B-DCC3-452B-A700-F2D15ACA7024}" srcOrd="0" destOrd="0" parTransId="{54B6FDE6-677A-43A9-9BEF-76AE23F81686}" sibTransId="{DB7EF74C-AF02-487F-9BB5-92790255DD10}"/>
    <dgm:cxn modelId="{03D7F5EC-998B-4CA0-9A0A-6E21493E2CE3}" type="presOf" srcId="{5A0B7358-3B2B-46A2-B5F0-832A44F3DB7C}" destId="{66857FB5-F6F7-4BE2-AAA2-8D6E2BC65C0A}" srcOrd="0" destOrd="0" presId="urn:microsoft.com/office/officeart/2005/8/layout/radial5"/>
    <dgm:cxn modelId="{222B8ADB-DD21-4EC4-8764-7A601CF85BD2}" type="presOf" srcId="{CD055F7A-8F8A-4237-A802-18310B084062}" destId="{5CCFAAA3-266E-4716-B10B-597B40CFB5F3}" srcOrd="0" destOrd="0" presId="urn:microsoft.com/office/officeart/2005/8/layout/radial5"/>
    <dgm:cxn modelId="{F03D5A09-D3F0-4E3F-9455-E15D788D32AB}" type="presOf" srcId="{FCD47CD8-40AB-47D2-929E-F5AB89A3668A}" destId="{D9FB8E15-89C0-4170-9677-A718F78965C3}" srcOrd="0" destOrd="0" presId="urn:microsoft.com/office/officeart/2005/8/layout/radial5"/>
    <dgm:cxn modelId="{3514837F-65C1-47F0-B1CC-3C9DE79168FE}" type="presOf" srcId="{2421A0BC-94B2-4288-99DE-BA2988C790E2}" destId="{F0F7484D-C4D7-44AD-ABD1-1C19864D2E4D}" srcOrd="0" destOrd="0" presId="urn:microsoft.com/office/officeart/2005/8/layout/radial5"/>
    <dgm:cxn modelId="{8E438D56-E34B-47EB-A261-E85E3C5F6229}" type="presOf" srcId="{1F51A18B-A724-4C0A-9FF2-DC98AD07BB8F}" destId="{35C08D49-3670-493D-BDF0-B604AC8AB93D}" srcOrd="0" destOrd="0" presId="urn:microsoft.com/office/officeart/2005/8/layout/radial5"/>
    <dgm:cxn modelId="{F8F719EB-78E9-483A-8A46-CB019033E004}" type="presOf" srcId="{C89BD262-EBC2-419B-8034-BB8BF762E9C1}" destId="{8D89F84D-9004-4A4D-B423-40238418114B}" srcOrd="0" destOrd="0" presId="urn:microsoft.com/office/officeart/2005/8/layout/radial5"/>
    <dgm:cxn modelId="{E4BBA13C-101C-4F07-87CE-00B13D8285D3}" type="presOf" srcId="{DAEC4E90-3716-4209-BB58-A39AFB0B99C2}" destId="{FB86E816-B0F1-40F9-9150-ED6650A0DCA3}" srcOrd="0" destOrd="0" presId="urn:microsoft.com/office/officeart/2005/8/layout/radial5"/>
    <dgm:cxn modelId="{BE9E56FE-F747-41FC-9C7E-EBB254C5C00B}" type="presOf" srcId="{D70ABA8F-ACAC-4E9B-BB15-1889CFA1E16A}" destId="{77DA1529-21A8-40B1-929F-4484307B1918}" srcOrd="1" destOrd="0" presId="urn:microsoft.com/office/officeart/2005/8/layout/radial5"/>
    <dgm:cxn modelId="{DC279046-E739-40B0-9E89-8D0536B0F277}" srcId="{DAEC4E90-3716-4209-BB58-A39AFB0B99C2}" destId="{5A0B7358-3B2B-46A2-B5F0-832A44F3DB7C}" srcOrd="2" destOrd="0" parTransId="{4D960735-52BA-45D5-B881-07D2DC4DE080}" sibTransId="{1A1C214F-1FAA-4CE4-857A-78E234749041}"/>
    <dgm:cxn modelId="{1101C86E-A51A-46C8-8058-C67FE179061C}" type="presOf" srcId="{1F51A18B-A724-4C0A-9FF2-DC98AD07BB8F}" destId="{AB8BA710-0115-41B7-9339-09C2C13DE85A}" srcOrd="1" destOrd="0" presId="urn:microsoft.com/office/officeart/2005/8/layout/radial5"/>
    <dgm:cxn modelId="{29E4F85D-338D-447B-B6EB-9E530E16DF5F}" type="presOf" srcId="{4D960735-52BA-45D5-B881-07D2DC4DE080}" destId="{F94B0FD4-EBE9-4B1D-B286-2A9AEAE5D05C}" srcOrd="0" destOrd="0" presId="urn:microsoft.com/office/officeart/2005/8/layout/radial5"/>
    <dgm:cxn modelId="{C8728E68-E567-4A25-8C8F-344E911E962C}" type="presOf" srcId="{BBFC637B-DCC3-452B-A700-F2D15ACA7024}" destId="{2315FDC4-B77C-475B-8796-B532DDEBE02C}" srcOrd="0" destOrd="0" presId="urn:microsoft.com/office/officeart/2005/8/layout/radial5"/>
    <dgm:cxn modelId="{E55D9AF3-E81A-4DD0-80A9-468FB9FCC40A}" srcId="{DAEC4E90-3716-4209-BB58-A39AFB0B99C2}" destId="{45F59174-67FF-489F-8E61-834F578BFC7E}" srcOrd="4" destOrd="0" parTransId="{47672853-3D51-4825-A068-38027FB9CAAB}" sibTransId="{C6E67A16-5405-4FD7-95E8-3E7FDD0102AB}"/>
    <dgm:cxn modelId="{89268077-E9A0-4898-B116-C9846D743FA1}" type="presOf" srcId="{7479D8EB-6BEA-4A26-BD2C-A5CCA10A4A49}" destId="{99AEB5C5-E2D9-4566-BE67-8E5064AF9F7F}" srcOrd="1" destOrd="0" presId="urn:microsoft.com/office/officeart/2005/8/layout/radial5"/>
    <dgm:cxn modelId="{5744FC99-0F0B-4FE3-96A2-C1EE7A5B9ABD}" type="presOf" srcId="{54B6FDE6-677A-43A9-9BEF-76AE23F81686}" destId="{A92A6014-B5AE-4AC0-8697-4C42168B5F31}" srcOrd="1" destOrd="0" presId="urn:microsoft.com/office/officeart/2005/8/layout/radial5"/>
    <dgm:cxn modelId="{047D1A66-F7C3-4E92-B0E7-EE2D9173BE08}" srcId="{DAEC4E90-3716-4209-BB58-A39AFB0B99C2}" destId="{CD055F7A-8F8A-4237-A802-18310B084062}" srcOrd="6" destOrd="0" parTransId="{D70ABA8F-ACAC-4E9B-BB15-1889CFA1E16A}" sibTransId="{1FAC528A-4A37-47CB-B668-F3083153ADE1}"/>
    <dgm:cxn modelId="{AFBE9B3F-F5DD-4F4B-9005-D650EB4059A1}" type="presOf" srcId="{45F59174-67FF-489F-8E61-834F578BFC7E}" destId="{A5D3E1BB-9844-4C2C-9EC0-1BC61FA830E9}" srcOrd="0" destOrd="0" presId="urn:microsoft.com/office/officeart/2005/8/layout/radial5"/>
    <dgm:cxn modelId="{73043F22-6517-4E72-9542-C92A2CF9CDFE}" type="presOf" srcId="{54B6FDE6-677A-43A9-9BEF-76AE23F81686}" destId="{4547F7EE-9764-4781-AB52-4A42F89C3E5D}" srcOrd="0" destOrd="0" presId="urn:microsoft.com/office/officeart/2005/8/layout/radial5"/>
    <dgm:cxn modelId="{FB71A590-BA04-4FD5-91DA-42A7DF0785A0}" type="presOf" srcId="{4D960735-52BA-45D5-B881-07D2DC4DE080}" destId="{96773B35-6451-4B40-8489-7A7C79C6A423}" srcOrd="1" destOrd="0" presId="urn:microsoft.com/office/officeart/2005/8/layout/radial5"/>
    <dgm:cxn modelId="{03E2FE03-43B5-4043-9FA4-A72A23DCB8AB}" type="presOf" srcId="{47672853-3D51-4825-A068-38027FB9CAAB}" destId="{96B0582B-45AC-4CC6-92DD-4B06BF3C63D7}" srcOrd="1" destOrd="0" presId="urn:microsoft.com/office/officeart/2005/8/layout/radial5"/>
    <dgm:cxn modelId="{CCD738E6-6DF8-4782-9DE5-E9DAF3A89504}" type="presOf" srcId="{34053BA2-73E0-4040-8723-170B7B797F32}" destId="{7F2301E3-8711-45C6-A51D-592673A2B378}" srcOrd="0" destOrd="0" presId="urn:microsoft.com/office/officeart/2005/8/layout/radial5"/>
    <dgm:cxn modelId="{7CF09B71-F466-4B3F-A287-0FC73D1CC752}" type="presOf" srcId="{E0560ACF-6E33-40B9-8D1A-5A976B8739B1}" destId="{D7FDB8D0-5118-4E33-9F05-2D56ACFAFE73}" srcOrd="0" destOrd="0" presId="urn:microsoft.com/office/officeart/2005/8/layout/radial5"/>
    <dgm:cxn modelId="{66EE4EA3-5E75-4821-88F8-94F755C092CC}" srcId="{DAEC4E90-3716-4209-BB58-A39AFB0B99C2}" destId="{FCD47CD8-40AB-47D2-929E-F5AB89A3668A}" srcOrd="1" destOrd="0" parTransId="{C89BD262-EBC2-419B-8034-BB8BF762E9C1}" sibTransId="{6884C0E0-971A-477E-A217-633789956F91}"/>
    <dgm:cxn modelId="{3461BA78-EF38-4086-BCAA-EFA193D39BE1}" type="presOf" srcId="{C89BD262-EBC2-419B-8034-BB8BF762E9C1}" destId="{9398C160-118F-4431-800D-A84B8F6F6B43}" srcOrd="1" destOrd="0" presId="urn:microsoft.com/office/officeart/2005/8/layout/radial5"/>
    <dgm:cxn modelId="{AB670DD7-8132-405D-A5E3-7CE5A8E5256F}" srcId="{E0560ACF-6E33-40B9-8D1A-5A976B8739B1}" destId="{DAEC4E90-3716-4209-BB58-A39AFB0B99C2}" srcOrd="0" destOrd="0" parTransId="{B7C60922-452B-4163-97F0-EEDC78BB8817}" sibTransId="{63A76D19-7FF8-4CF5-BE48-8B947CCCC24D}"/>
    <dgm:cxn modelId="{1F08F65C-6160-47EC-BAD4-C6D67799B7B8}" srcId="{DAEC4E90-3716-4209-BB58-A39AFB0B99C2}" destId="{2421A0BC-94B2-4288-99DE-BA2988C790E2}" srcOrd="5" destOrd="0" parTransId="{1F51A18B-A724-4C0A-9FF2-DC98AD07BB8F}" sibTransId="{98026EAD-CB04-4D2F-B3D2-AAAB05DAA9EC}"/>
    <dgm:cxn modelId="{D4680943-EA10-4923-8965-BC5F485A1651}" type="presOf" srcId="{7479D8EB-6BEA-4A26-BD2C-A5CCA10A4A49}" destId="{E67D37E3-D634-4C60-93FB-9312D576EF2F}" srcOrd="0" destOrd="0" presId="urn:microsoft.com/office/officeart/2005/8/layout/radial5"/>
    <dgm:cxn modelId="{E504E692-4D6C-4A89-A03B-77F6B208AE96}" type="presParOf" srcId="{D7FDB8D0-5118-4E33-9F05-2D56ACFAFE73}" destId="{FB86E816-B0F1-40F9-9150-ED6650A0DCA3}" srcOrd="0" destOrd="0" presId="urn:microsoft.com/office/officeart/2005/8/layout/radial5"/>
    <dgm:cxn modelId="{DED46496-E9F1-43B2-A116-B25CE9163877}" type="presParOf" srcId="{D7FDB8D0-5118-4E33-9F05-2D56ACFAFE73}" destId="{4547F7EE-9764-4781-AB52-4A42F89C3E5D}" srcOrd="1" destOrd="0" presId="urn:microsoft.com/office/officeart/2005/8/layout/radial5"/>
    <dgm:cxn modelId="{5656D22D-405A-4DCB-9E4B-D712C09C3ED6}" type="presParOf" srcId="{4547F7EE-9764-4781-AB52-4A42F89C3E5D}" destId="{A92A6014-B5AE-4AC0-8697-4C42168B5F31}" srcOrd="0" destOrd="0" presId="urn:microsoft.com/office/officeart/2005/8/layout/radial5"/>
    <dgm:cxn modelId="{6A2FAB22-D207-4B49-BB27-AF56327F8C16}" type="presParOf" srcId="{D7FDB8D0-5118-4E33-9F05-2D56ACFAFE73}" destId="{2315FDC4-B77C-475B-8796-B532DDEBE02C}" srcOrd="2" destOrd="0" presId="urn:microsoft.com/office/officeart/2005/8/layout/radial5"/>
    <dgm:cxn modelId="{67707AFD-1CF1-4B37-9C28-72E761AF573E}" type="presParOf" srcId="{D7FDB8D0-5118-4E33-9F05-2D56ACFAFE73}" destId="{8D89F84D-9004-4A4D-B423-40238418114B}" srcOrd="3" destOrd="0" presId="urn:microsoft.com/office/officeart/2005/8/layout/radial5"/>
    <dgm:cxn modelId="{257DE96D-3EC3-4A00-8750-A3F7C4041264}" type="presParOf" srcId="{8D89F84D-9004-4A4D-B423-40238418114B}" destId="{9398C160-118F-4431-800D-A84B8F6F6B43}" srcOrd="0" destOrd="0" presId="urn:microsoft.com/office/officeart/2005/8/layout/radial5"/>
    <dgm:cxn modelId="{47506DC0-F225-46AB-9FDF-EE6766D76A05}" type="presParOf" srcId="{D7FDB8D0-5118-4E33-9F05-2D56ACFAFE73}" destId="{D9FB8E15-89C0-4170-9677-A718F78965C3}" srcOrd="4" destOrd="0" presId="urn:microsoft.com/office/officeart/2005/8/layout/radial5"/>
    <dgm:cxn modelId="{E813263D-411E-4D75-AAF1-A597A9AEAF1B}" type="presParOf" srcId="{D7FDB8D0-5118-4E33-9F05-2D56ACFAFE73}" destId="{F94B0FD4-EBE9-4B1D-B286-2A9AEAE5D05C}" srcOrd="5" destOrd="0" presId="urn:microsoft.com/office/officeart/2005/8/layout/radial5"/>
    <dgm:cxn modelId="{84A87022-435A-4A8B-AFF6-B6778F42FB01}" type="presParOf" srcId="{F94B0FD4-EBE9-4B1D-B286-2A9AEAE5D05C}" destId="{96773B35-6451-4B40-8489-7A7C79C6A423}" srcOrd="0" destOrd="0" presId="urn:microsoft.com/office/officeart/2005/8/layout/radial5"/>
    <dgm:cxn modelId="{21A2B851-F69D-427C-BB44-03B31DEDE2A5}" type="presParOf" srcId="{D7FDB8D0-5118-4E33-9F05-2D56ACFAFE73}" destId="{66857FB5-F6F7-4BE2-AAA2-8D6E2BC65C0A}" srcOrd="6" destOrd="0" presId="urn:microsoft.com/office/officeart/2005/8/layout/radial5"/>
    <dgm:cxn modelId="{155208A3-7B3B-4D4E-8AF4-AD442F26AC56}" type="presParOf" srcId="{D7FDB8D0-5118-4E33-9F05-2D56ACFAFE73}" destId="{E67D37E3-D634-4C60-93FB-9312D576EF2F}" srcOrd="7" destOrd="0" presId="urn:microsoft.com/office/officeart/2005/8/layout/radial5"/>
    <dgm:cxn modelId="{2EC0E3BA-B610-4CF9-A3CB-6DE7FE5BF435}" type="presParOf" srcId="{E67D37E3-D634-4C60-93FB-9312D576EF2F}" destId="{99AEB5C5-E2D9-4566-BE67-8E5064AF9F7F}" srcOrd="0" destOrd="0" presId="urn:microsoft.com/office/officeart/2005/8/layout/radial5"/>
    <dgm:cxn modelId="{FAA82F7D-2D49-4DCF-A671-F9F33E25ECF9}" type="presParOf" srcId="{D7FDB8D0-5118-4E33-9F05-2D56ACFAFE73}" destId="{7F2301E3-8711-45C6-A51D-592673A2B378}" srcOrd="8" destOrd="0" presId="urn:microsoft.com/office/officeart/2005/8/layout/radial5"/>
    <dgm:cxn modelId="{1F3EC0C8-0E2A-4A86-BB3C-8A2268AEB21F}" type="presParOf" srcId="{D7FDB8D0-5118-4E33-9F05-2D56ACFAFE73}" destId="{8BCB3DBB-9907-4CB0-9874-A0A6AADB8578}" srcOrd="9" destOrd="0" presId="urn:microsoft.com/office/officeart/2005/8/layout/radial5"/>
    <dgm:cxn modelId="{114E37EF-1CAD-4A07-960E-15265A59BADB}" type="presParOf" srcId="{8BCB3DBB-9907-4CB0-9874-A0A6AADB8578}" destId="{96B0582B-45AC-4CC6-92DD-4B06BF3C63D7}" srcOrd="0" destOrd="0" presId="urn:microsoft.com/office/officeart/2005/8/layout/radial5"/>
    <dgm:cxn modelId="{D3D43448-FFB8-4F51-9780-FC938BFDA52F}" type="presParOf" srcId="{D7FDB8D0-5118-4E33-9F05-2D56ACFAFE73}" destId="{A5D3E1BB-9844-4C2C-9EC0-1BC61FA830E9}" srcOrd="10" destOrd="0" presId="urn:microsoft.com/office/officeart/2005/8/layout/radial5"/>
    <dgm:cxn modelId="{701D9169-10A4-40BF-8978-8BFC1BC4A999}" type="presParOf" srcId="{D7FDB8D0-5118-4E33-9F05-2D56ACFAFE73}" destId="{35C08D49-3670-493D-BDF0-B604AC8AB93D}" srcOrd="11" destOrd="0" presId="urn:microsoft.com/office/officeart/2005/8/layout/radial5"/>
    <dgm:cxn modelId="{0897A168-DEBD-4FF1-94BB-F7CAB21AADE2}" type="presParOf" srcId="{35C08D49-3670-493D-BDF0-B604AC8AB93D}" destId="{AB8BA710-0115-41B7-9339-09C2C13DE85A}" srcOrd="0" destOrd="0" presId="urn:microsoft.com/office/officeart/2005/8/layout/radial5"/>
    <dgm:cxn modelId="{33BC21DC-443F-4CA2-A899-2CF462301677}" type="presParOf" srcId="{D7FDB8D0-5118-4E33-9F05-2D56ACFAFE73}" destId="{F0F7484D-C4D7-44AD-ABD1-1C19864D2E4D}" srcOrd="12" destOrd="0" presId="urn:microsoft.com/office/officeart/2005/8/layout/radial5"/>
    <dgm:cxn modelId="{9873B273-F438-4BF4-908C-23F916E55033}" type="presParOf" srcId="{D7FDB8D0-5118-4E33-9F05-2D56ACFAFE73}" destId="{E5ED682D-E852-4950-ADB9-9864D01ECF64}" srcOrd="13" destOrd="0" presId="urn:microsoft.com/office/officeart/2005/8/layout/radial5"/>
    <dgm:cxn modelId="{FF9062F1-985C-4E59-85A2-DBCD7F4BD8F9}" type="presParOf" srcId="{E5ED682D-E852-4950-ADB9-9864D01ECF64}" destId="{77DA1529-21A8-40B1-929F-4484307B1918}" srcOrd="0" destOrd="0" presId="urn:microsoft.com/office/officeart/2005/8/layout/radial5"/>
    <dgm:cxn modelId="{CD3FEDAA-59D2-421C-9C9E-CB073C493D98}" type="presParOf" srcId="{D7FDB8D0-5118-4E33-9F05-2D56ACFAFE73}" destId="{5CCFAAA3-266E-4716-B10B-597B40CFB5F3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2D2D1B-A68E-4388-9B4A-78B2F232D550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81A6EC75-17DA-4824-84F0-4E362284E34C}">
      <dgm:prSet phldrT="[Text]" custT="1"/>
      <dgm:spPr/>
      <dgm:t>
        <a:bodyPr/>
        <a:lstStyle/>
        <a:p>
          <a:pPr rtl="1"/>
          <a:r>
            <a:rPr lang="fa-IR" sz="2000" dirty="0">
              <a:cs typeface="2  Homa"/>
            </a:rPr>
            <a:t>گوناگونی</a:t>
          </a:r>
        </a:p>
      </dgm:t>
    </dgm:pt>
    <dgm:pt modelId="{68C9D2A2-8A61-4A93-881C-97C86CF0F399}" type="parTrans" cxnId="{ED26399A-D9F0-40C7-BDA8-5AF5B568C27C}">
      <dgm:prSet/>
      <dgm:spPr/>
      <dgm:t>
        <a:bodyPr/>
        <a:lstStyle/>
        <a:p>
          <a:pPr rtl="1"/>
          <a:endParaRPr lang="fa-IR"/>
        </a:p>
      </dgm:t>
    </dgm:pt>
    <dgm:pt modelId="{432C3336-DA54-4B22-8ADC-27B3B4833572}" type="sibTrans" cxnId="{ED26399A-D9F0-40C7-BDA8-5AF5B568C27C}">
      <dgm:prSet/>
      <dgm:spPr/>
      <dgm:t>
        <a:bodyPr/>
        <a:lstStyle/>
        <a:p>
          <a:pPr rtl="1"/>
          <a:endParaRPr lang="fa-IR"/>
        </a:p>
      </dgm:t>
    </dgm:pt>
    <dgm:pt modelId="{68B02855-B47C-4417-997C-8A35669068D9}">
      <dgm:prSet phldrT="[Text]" custT="1"/>
      <dgm:spPr/>
      <dgm:t>
        <a:bodyPr/>
        <a:lstStyle/>
        <a:p>
          <a:pPr rtl="1"/>
          <a:r>
            <a:rPr lang="fa-IR" sz="2000" dirty="0">
              <a:cs typeface="2  Homa"/>
            </a:rPr>
            <a:t>کاربری ها</a:t>
          </a:r>
        </a:p>
      </dgm:t>
    </dgm:pt>
    <dgm:pt modelId="{A5927098-4681-4191-9FA7-6078349D7CE6}" type="parTrans" cxnId="{90FF48D4-F50D-4117-9664-DCA4CE6D73A2}">
      <dgm:prSet/>
      <dgm:spPr/>
      <dgm:t>
        <a:bodyPr/>
        <a:lstStyle/>
        <a:p>
          <a:pPr rtl="1"/>
          <a:endParaRPr lang="fa-IR"/>
        </a:p>
      </dgm:t>
    </dgm:pt>
    <dgm:pt modelId="{EAE1D38E-0AD9-4FF1-825C-0847785CBF36}" type="sibTrans" cxnId="{90FF48D4-F50D-4117-9664-DCA4CE6D73A2}">
      <dgm:prSet/>
      <dgm:spPr/>
      <dgm:t>
        <a:bodyPr/>
        <a:lstStyle/>
        <a:p>
          <a:pPr rtl="1"/>
          <a:endParaRPr lang="fa-IR"/>
        </a:p>
      </dgm:t>
    </dgm:pt>
    <dgm:pt modelId="{4F13E7F0-FFFC-4A28-9EB8-A8873FE6D249}">
      <dgm:prSet phldrT="[Text]" custT="1"/>
      <dgm:spPr/>
      <dgm:t>
        <a:bodyPr/>
        <a:lstStyle/>
        <a:p>
          <a:pPr rtl="1"/>
          <a:r>
            <a:rPr lang="fa-IR" sz="2000" dirty="0">
              <a:cs typeface="2  Homa"/>
            </a:rPr>
            <a:t>مردم</a:t>
          </a:r>
        </a:p>
      </dgm:t>
    </dgm:pt>
    <dgm:pt modelId="{98E43E74-E753-4CC9-BBC0-45B936EE0384}" type="parTrans" cxnId="{92C79544-9733-436D-B2ED-30711363B73C}">
      <dgm:prSet/>
      <dgm:spPr/>
      <dgm:t>
        <a:bodyPr/>
        <a:lstStyle/>
        <a:p>
          <a:pPr rtl="1"/>
          <a:endParaRPr lang="fa-IR"/>
        </a:p>
      </dgm:t>
    </dgm:pt>
    <dgm:pt modelId="{F4F8D118-4F99-4164-9A28-1B2DBE453867}" type="sibTrans" cxnId="{92C79544-9733-436D-B2ED-30711363B73C}">
      <dgm:prSet/>
      <dgm:spPr/>
      <dgm:t>
        <a:bodyPr/>
        <a:lstStyle/>
        <a:p>
          <a:pPr rtl="1"/>
          <a:endParaRPr lang="fa-IR"/>
        </a:p>
      </dgm:t>
    </dgm:pt>
    <dgm:pt modelId="{C051D53B-1F67-4D53-8168-8F113748A759}">
      <dgm:prSet phldrT="[Text]" custT="1"/>
      <dgm:spPr/>
      <dgm:t>
        <a:bodyPr/>
        <a:lstStyle/>
        <a:p>
          <a:pPr rtl="1"/>
          <a:r>
            <a:rPr lang="fa-IR" sz="2000" dirty="0">
              <a:cs typeface="2  Homa"/>
            </a:rPr>
            <a:t>معانی</a:t>
          </a:r>
        </a:p>
      </dgm:t>
    </dgm:pt>
    <dgm:pt modelId="{10AAE95B-D138-40CF-9F84-20ACE481E94D}" type="parTrans" cxnId="{F64DA1B5-1165-48A4-8BE7-1C957D81EF35}">
      <dgm:prSet/>
      <dgm:spPr/>
      <dgm:t>
        <a:bodyPr/>
        <a:lstStyle/>
        <a:p>
          <a:pPr rtl="1"/>
          <a:endParaRPr lang="fa-IR"/>
        </a:p>
      </dgm:t>
    </dgm:pt>
    <dgm:pt modelId="{5E52DE4B-E719-40D6-A26A-F088759BBD85}" type="sibTrans" cxnId="{F64DA1B5-1165-48A4-8BE7-1C957D81EF35}">
      <dgm:prSet/>
      <dgm:spPr/>
      <dgm:t>
        <a:bodyPr/>
        <a:lstStyle/>
        <a:p>
          <a:pPr rtl="1"/>
          <a:endParaRPr lang="fa-IR"/>
        </a:p>
      </dgm:t>
    </dgm:pt>
    <dgm:pt modelId="{E33382C4-0ED2-407A-A298-A01BFD0723E8}">
      <dgm:prSet phldrT="[Text]" custT="1"/>
      <dgm:spPr/>
      <dgm:t>
        <a:bodyPr/>
        <a:lstStyle/>
        <a:p>
          <a:pPr rtl="1"/>
          <a:r>
            <a:rPr lang="fa-IR" sz="2000" dirty="0">
              <a:cs typeface="2  Homa"/>
            </a:rPr>
            <a:t>فرم ها</a:t>
          </a:r>
        </a:p>
      </dgm:t>
    </dgm:pt>
    <dgm:pt modelId="{80B56DF5-CA72-4CD1-8C99-2217E1D794A1}" type="parTrans" cxnId="{50A5FEFE-F167-49C4-A373-61DB0165C648}">
      <dgm:prSet/>
      <dgm:spPr/>
      <dgm:t>
        <a:bodyPr/>
        <a:lstStyle/>
        <a:p>
          <a:pPr rtl="1"/>
          <a:endParaRPr lang="fa-IR"/>
        </a:p>
      </dgm:t>
    </dgm:pt>
    <dgm:pt modelId="{AE25D0CF-90DA-4C6A-902F-ABDB3678B114}" type="sibTrans" cxnId="{50A5FEFE-F167-49C4-A373-61DB0165C648}">
      <dgm:prSet/>
      <dgm:spPr/>
      <dgm:t>
        <a:bodyPr/>
        <a:lstStyle/>
        <a:p>
          <a:pPr rtl="1"/>
          <a:endParaRPr lang="fa-IR"/>
        </a:p>
      </dgm:t>
    </dgm:pt>
    <dgm:pt modelId="{9F2D109C-493F-4C4A-88F3-9C3FFAD39F4D}" type="pres">
      <dgm:prSet presAssocID="{472D2D1B-A68E-4388-9B4A-78B2F232D55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38EEF1BA-0FE3-4A14-B3BD-84E9AA9F1395}" type="pres">
      <dgm:prSet presAssocID="{81A6EC75-17DA-4824-84F0-4E362284E34C}" presName="centerShape" presStyleLbl="node0" presStyleIdx="0" presStyleCnt="1"/>
      <dgm:spPr/>
      <dgm:t>
        <a:bodyPr/>
        <a:lstStyle/>
        <a:p>
          <a:pPr rtl="1"/>
          <a:endParaRPr lang="fa-IR"/>
        </a:p>
      </dgm:t>
    </dgm:pt>
    <dgm:pt modelId="{3CD40317-9CFC-4282-B22A-5056AC673D0F}" type="pres">
      <dgm:prSet presAssocID="{68B02855-B47C-4417-997C-8A35669068D9}" presName="node" presStyleLbl="node1" presStyleIdx="0" presStyleCnt="4" custScaleX="141048" custScaleY="96648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A7FC4D1-782C-43C1-B34A-B38460F64B23}" type="pres">
      <dgm:prSet presAssocID="{68B02855-B47C-4417-997C-8A35669068D9}" presName="dummy" presStyleCnt="0"/>
      <dgm:spPr/>
    </dgm:pt>
    <dgm:pt modelId="{744B6396-6C49-412D-918B-68E7F3D808AE}" type="pres">
      <dgm:prSet presAssocID="{EAE1D38E-0AD9-4FF1-825C-0847785CBF36}" presName="sibTrans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BE85848D-3CFE-46A6-8458-A17EEBD7A89A}" type="pres">
      <dgm:prSet presAssocID="{4F13E7F0-FFFC-4A28-9EB8-A8873FE6D249}" presName="node" presStyleLbl="node1" presStyleIdx="1" presStyleCnt="4" custScaleX="127354" custScaleY="9857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99A4D65-CC8E-4577-A062-D19A2C58C933}" type="pres">
      <dgm:prSet presAssocID="{4F13E7F0-FFFC-4A28-9EB8-A8873FE6D249}" presName="dummy" presStyleCnt="0"/>
      <dgm:spPr/>
    </dgm:pt>
    <dgm:pt modelId="{90FF06A9-F8DA-42E2-BA59-1032AC58B69A}" type="pres">
      <dgm:prSet presAssocID="{F4F8D118-4F99-4164-9A28-1B2DBE453867}" presName="sibTrans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4AD07E54-93DA-42C1-9560-AAD66321F5F5}" type="pres">
      <dgm:prSet presAssocID="{C051D53B-1F67-4D53-8168-8F113748A759}" presName="node" presStyleLbl="node1" presStyleIdx="2" presStyleCnt="4" custScaleX="135731" custScaleY="9993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36BB69F-78EA-4C40-AB25-9E057F261388}" type="pres">
      <dgm:prSet presAssocID="{C051D53B-1F67-4D53-8168-8F113748A759}" presName="dummy" presStyleCnt="0"/>
      <dgm:spPr/>
    </dgm:pt>
    <dgm:pt modelId="{5EE25063-5993-4CC9-9BBD-A3E6606CB375}" type="pres">
      <dgm:prSet presAssocID="{5E52DE4B-E719-40D6-A26A-F088759BBD85}" presName="sibTrans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99EB9595-4B98-4618-BBE7-0F35B2ED8962}" type="pres">
      <dgm:prSet presAssocID="{E33382C4-0ED2-407A-A298-A01BFD0723E8}" presName="node" presStyleLbl="node1" presStyleIdx="3" presStyleCnt="4" custScaleX="133507" custScaleY="10255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6B1A6BD-3FE1-496D-B5F5-68247F905374}" type="pres">
      <dgm:prSet presAssocID="{E33382C4-0ED2-407A-A298-A01BFD0723E8}" presName="dummy" presStyleCnt="0"/>
      <dgm:spPr/>
    </dgm:pt>
    <dgm:pt modelId="{9B9EB79B-4C69-4B7A-8DB7-4E0EC3659CB4}" type="pres">
      <dgm:prSet presAssocID="{AE25D0CF-90DA-4C6A-902F-ABDB3678B114}" presName="sibTrans" presStyleLbl="sibTrans2D1" presStyleIdx="3" presStyleCnt="4"/>
      <dgm:spPr/>
      <dgm:t>
        <a:bodyPr/>
        <a:lstStyle/>
        <a:p>
          <a:pPr rtl="1"/>
          <a:endParaRPr lang="fa-IR"/>
        </a:p>
      </dgm:t>
    </dgm:pt>
  </dgm:ptLst>
  <dgm:cxnLst>
    <dgm:cxn modelId="{92C79544-9733-436D-B2ED-30711363B73C}" srcId="{81A6EC75-17DA-4824-84F0-4E362284E34C}" destId="{4F13E7F0-FFFC-4A28-9EB8-A8873FE6D249}" srcOrd="1" destOrd="0" parTransId="{98E43E74-E753-4CC9-BBC0-45B936EE0384}" sibTransId="{F4F8D118-4F99-4164-9A28-1B2DBE453867}"/>
    <dgm:cxn modelId="{76C952DF-75F9-4347-AB11-C97EAFEB6D62}" type="presOf" srcId="{68B02855-B47C-4417-997C-8A35669068D9}" destId="{3CD40317-9CFC-4282-B22A-5056AC673D0F}" srcOrd="0" destOrd="0" presId="urn:microsoft.com/office/officeart/2005/8/layout/radial6"/>
    <dgm:cxn modelId="{F64DA1B5-1165-48A4-8BE7-1C957D81EF35}" srcId="{81A6EC75-17DA-4824-84F0-4E362284E34C}" destId="{C051D53B-1F67-4D53-8168-8F113748A759}" srcOrd="2" destOrd="0" parTransId="{10AAE95B-D138-40CF-9F84-20ACE481E94D}" sibTransId="{5E52DE4B-E719-40D6-A26A-F088759BBD85}"/>
    <dgm:cxn modelId="{67A1F49E-DF3B-412F-AA35-BE8EB5044AC9}" type="presOf" srcId="{F4F8D118-4F99-4164-9A28-1B2DBE453867}" destId="{90FF06A9-F8DA-42E2-BA59-1032AC58B69A}" srcOrd="0" destOrd="0" presId="urn:microsoft.com/office/officeart/2005/8/layout/radial6"/>
    <dgm:cxn modelId="{1DF16C31-B174-4493-9DAB-57971B6B56E3}" type="presOf" srcId="{EAE1D38E-0AD9-4FF1-825C-0847785CBF36}" destId="{744B6396-6C49-412D-918B-68E7F3D808AE}" srcOrd="0" destOrd="0" presId="urn:microsoft.com/office/officeart/2005/8/layout/radial6"/>
    <dgm:cxn modelId="{EA1CD1A7-8E6B-4D57-8A1B-58E3194B1196}" type="presOf" srcId="{472D2D1B-A68E-4388-9B4A-78B2F232D550}" destId="{9F2D109C-493F-4C4A-88F3-9C3FFAD39F4D}" srcOrd="0" destOrd="0" presId="urn:microsoft.com/office/officeart/2005/8/layout/radial6"/>
    <dgm:cxn modelId="{ED26399A-D9F0-40C7-BDA8-5AF5B568C27C}" srcId="{472D2D1B-A68E-4388-9B4A-78B2F232D550}" destId="{81A6EC75-17DA-4824-84F0-4E362284E34C}" srcOrd="0" destOrd="0" parTransId="{68C9D2A2-8A61-4A93-881C-97C86CF0F399}" sibTransId="{432C3336-DA54-4B22-8ADC-27B3B4833572}"/>
    <dgm:cxn modelId="{7100A0A6-00E4-44C6-B511-2915B98D7591}" type="presOf" srcId="{AE25D0CF-90DA-4C6A-902F-ABDB3678B114}" destId="{9B9EB79B-4C69-4B7A-8DB7-4E0EC3659CB4}" srcOrd="0" destOrd="0" presId="urn:microsoft.com/office/officeart/2005/8/layout/radial6"/>
    <dgm:cxn modelId="{90FF48D4-F50D-4117-9664-DCA4CE6D73A2}" srcId="{81A6EC75-17DA-4824-84F0-4E362284E34C}" destId="{68B02855-B47C-4417-997C-8A35669068D9}" srcOrd="0" destOrd="0" parTransId="{A5927098-4681-4191-9FA7-6078349D7CE6}" sibTransId="{EAE1D38E-0AD9-4FF1-825C-0847785CBF36}"/>
    <dgm:cxn modelId="{C4EC1730-1CE7-4D65-A1E3-437B1138CC7B}" type="presOf" srcId="{C051D53B-1F67-4D53-8168-8F113748A759}" destId="{4AD07E54-93DA-42C1-9560-AAD66321F5F5}" srcOrd="0" destOrd="0" presId="urn:microsoft.com/office/officeart/2005/8/layout/radial6"/>
    <dgm:cxn modelId="{92D0AB38-50C5-49FD-8104-0D99C9F34D10}" type="presOf" srcId="{5E52DE4B-E719-40D6-A26A-F088759BBD85}" destId="{5EE25063-5993-4CC9-9BBD-A3E6606CB375}" srcOrd="0" destOrd="0" presId="urn:microsoft.com/office/officeart/2005/8/layout/radial6"/>
    <dgm:cxn modelId="{50A5FEFE-F167-49C4-A373-61DB0165C648}" srcId="{81A6EC75-17DA-4824-84F0-4E362284E34C}" destId="{E33382C4-0ED2-407A-A298-A01BFD0723E8}" srcOrd="3" destOrd="0" parTransId="{80B56DF5-CA72-4CD1-8C99-2217E1D794A1}" sibTransId="{AE25D0CF-90DA-4C6A-902F-ABDB3678B114}"/>
    <dgm:cxn modelId="{CC87A3C5-0A98-4195-A22F-34F3BA068630}" type="presOf" srcId="{4F13E7F0-FFFC-4A28-9EB8-A8873FE6D249}" destId="{BE85848D-3CFE-46A6-8458-A17EEBD7A89A}" srcOrd="0" destOrd="0" presId="urn:microsoft.com/office/officeart/2005/8/layout/radial6"/>
    <dgm:cxn modelId="{1375F3C4-3114-424B-818B-9DB50FB5F61A}" type="presOf" srcId="{81A6EC75-17DA-4824-84F0-4E362284E34C}" destId="{38EEF1BA-0FE3-4A14-B3BD-84E9AA9F1395}" srcOrd="0" destOrd="0" presId="urn:microsoft.com/office/officeart/2005/8/layout/radial6"/>
    <dgm:cxn modelId="{44004CFB-0F5A-4F67-8D23-F969BB69E3CD}" type="presOf" srcId="{E33382C4-0ED2-407A-A298-A01BFD0723E8}" destId="{99EB9595-4B98-4618-BBE7-0F35B2ED8962}" srcOrd="0" destOrd="0" presId="urn:microsoft.com/office/officeart/2005/8/layout/radial6"/>
    <dgm:cxn modelId="{3004C9DC-6F24-4ED3-AFF5-7235EFD7C203}" type="presParOf" srcId="{9F2D109C-493F-4C4A-88F3-9C3FFAD39F4D}" destId="{38EEF1BA-0FE3-4A14-B3BD-84E9AA9F1395}" srcOrd="0" destOrd="0" presId="urn:microsoft.com/office/officeart/2005/8/layout/radial6"/>
    <dgm:cxn modelId="{B9967EB3-C7B7-4ED4-811E-9E728BAE6390}" type="presParOf" srcId="{9F2D109C-493F-4C4A-88F3-9C3FFAD39F4D}" destId="{3CD40317-9CFC-4282-B22A-5056AC673D0F}" srcOrd="1" destOrd="0" presId="urn:microsoft.com/office/officeart/2005/8/layout/radial6"/>
    <dgm:cxn modelId="{56AA82C6-99EE-4F98-8BD1-8F3186F2C0C6}" type="presParOf" srcId="{9F2D109C-493F-4C4A-88F3-9C3FFAD39F4D}" destId="{6A7FC4D1-782C-43C1-B34A-B38460F64B23}" srcOrd="2" destOrd="0" presId="urn:microsoft.com/office/officeart/2005/8/layout/radial6"/>
    <dgm:cxn modelId="{535F41B6-78CC-4E1C-B8DC-86C858386547}" type="presParOf" srcId="{9F2D109C-493F-4C4A-88F3-9C3FFAD39F4D}" destId="{744B6396-6C49-412D-918B-68E7F3D808AE}" srcOrd="3" destOrd="0" presId="urn:microsoft.com/office/officeart/2005/8/layout/radial6"/>
    <dgm:cxn modelId="{8EEA0EA6-BE58-4342-8A39-346089CB8233}" type="presParOf" srcId="{9F2D109C-493F-4C4A-88F3-9C3FFAD39F4D}" destId="{BE85848D-3CFE-46A6-8458-A17EEBD7A89A}" srcOrd="4" destOrd="0" presId="urn:microsoft.com/office/officeart/2005/8/layout/radial6"/>
    <dgm:cxn modelId="{45126614-1672-4FCF-AF06-014E068D847E}" type="presParOf" srcId="{9F2D109C-493F-4C4A-88F3-9C3FFAD39F4D}" destId="{399A4D65-CC8E-4577-A062-D19A2C58C933}" srcOrd="5" destOrd="0" presId="urn:microsoft.com/office/officeart/2005/8/layout/radial6"/>
    <dgm:cxn modelId="{0930EAD8-C896-4DBB-A1D3-E2B0F9F15E0D}" type="presParOf" srcId="{9F2D109C-493F-4C4A-88F3-9C3FFAD39F4D}" destId="{90FF06A9-F8DA-42E2-BA59-1032AC58B69A}" srcOrd="6" destOrd="0" presId="urn:microsoft.com/office/officeart/2005/8/layout/radial6"/>
    <dgm:cxn modelId="{DF40641C-941C-40A4-A42A-EA08E293A7DF}" type="presParOf" srcId="{9F2D109C-493F-4C4A-88F3-9C3FFAD39F4D}" destId="{4AD07E54-93DA-42C1-9560-AAD66321F5F5}" srcOrd="7" destOrd="0" presId="urn:microsoft.com/office/officeart/2005/8/layout/radial6"/>
    <dgm:cxn modelId="{A789C66D-14D4-458E-9D96-D94A0F40C50C}" type="presParOf" srcId="{9F2D109C-493F-4C4A-88F3-9C3FFAD39F4D}" destId="{036BB69F-78EA-4C40-AB25-9E057F261388}" srcOrd="8" destOrd="0" presId="urn:microsoft.com/office/officeart/2005/8/layout/radial6"/>
    <dgm:cxn modelId="{F85CD5D6-E25C-454A-AA7F-3E9C517451CA}" type="presParOf" srcId="{9F2D109C-493F-4C4A-88F3-9C3FFAD39F4D}" destId="{5EE25063-5993-4CC9-9BBD-A3E6606CB375}" srcOrd="9" destOrd="0" presId="urn:microsoft.com/office/officeart/2005/8/layout/radial6"/>
    <dgm:cxn modelId="{EE4390DA-5079-49D9-AB58-5B39420A9496}" type="presParOf" srcId="{9F2D109C-493F-4C4A-88F3-9C3FFAD39F4D}" destId="{99EB9595-4B98-4618-BBE7-0F35B2ED8962}" srcOrd="10" destOrd="0" presId="urn:microsoft.com/office/officeart/2005/8/layout/radial6"/>
    <dgm:cxn modelId="{EA737253-241B-4291-AAE7-D8D227293E6B}" type="presParOf" srcId="{9F2D109C-493F-4C4A-88F3-9C3FFAD39F4D}" destId="{F6B1A6BD-3FE1-496D-B5F5-68247F905374}" srcOrd="11" destOrd="0" presId="urn:microsoft.com/office/officeart/2005/8/layout/radial6"/>
    <dgm:cxn modelId="{38F76033-D8E2-4573-B1BD-D0F2C73B2F48}" type="presParOf" srcId="{9F2D109C-493F-4C4A-88F3-9C3FFAD39F4D}" destId="{9B9EB79B-4C69-4B7A-8DB7-4E0EC3659CB4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86E816-B0F1-40F9-9150-ED6650A0DCA3}">
      <dsp:nvSpPr>
        <dsp:cNvPr id="0" name=""/>
        <dsp:cNvSpPr/>
      </dsp:nvSpPr>
      <dsp:spPr>
        <a:xfrm>
          <a:off x="1904869" y="1191315"/>
          <a:ext cx="914660" cy="9146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kern="1200" dirty="0">
              <a:cs typeface="2  Homa" pitchFamily="2" charset="-78"/>
            </a:rPr>
            <a:t>پاسخدهندگی</a:t>
          </a:r>
        </a:p>
      </dsp:txBody>
      <dsp:txXfrm>
        <a:off x="2038818" y="1325264"/>
        <a:ext cx="646762" cy="646762"/>
      </dsp:txXfrm>
    </dsp:sp>
    <dsp:sp modelId="{4547F7EE-9764-4781-AB52-4A42F89C3E5D}">
      <dsp:nvSpPr>
        <dsp:cNvPr id="0" name=""/>
        <dsp:cNvSpPr/>
      </dsp:nvSpPr>
      <dsp:spPr>
        <a:xfrm rot="16200000">
          <a:off x="2265223" y="858337"/>
          <a:ext cx="193953" cy="3109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300" kern="1200"/>
        </a:p>
      </dsp:txBody>
      <dsp:txXfrm>
        <a:off x="2294316" y="949627"/>
        <a:ext cx="135767" cy="186590"/>
      </dsp:txXfrm>
    </dsp:sp>
    <dsp:sp modelId="{2315FDC4-B77C-475B-8796-B532DDEBE02C}">
      <dsp:nvSpPr>
        <dsp:cNvPr id="0" name=""/>
        <dsp:cNvSpPr/>
      </dsp:nvSpPr>
      <dsp:spPr>
        <a:xfrm>
          <a:off x="1950602" y="2171"/>
          <a:ext cx="823194" cy="8231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>
              <a:cs typeface="2  Homa" pitchFamily="2" charset="-78"/>
            </a:rPr>
            <a:t>نفوذپذیری</a:t>
          </a:r>
        </a:p>
      </dsp:txBody>
      <dsp:txXfrm>
        <a:off x="2071156" y="122725"/>
        <a:ext cx="582086" cy="582086"/>
      </dsp:txXfrm>
    </dsp:sp>
    <dsp:sp modelId="{8D89F84D-9004-4A4D-B423-40238418114B}">
      <dsp:nvSpPr>
        <dsp:cNvPr id="0" name=""/>
        <dsp:cNvSpPr/>
      </dsp:nvSpPr>
      <dsp:spPr>
        <a:xfrm rot="19285714">
          <a:off x="2761542" y="1097352"/>
          <a:ext cx="193953" cy="3109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300" kern="1200"/>
        </a:p>
      </dsp:txBody>
      <dsp:txXfrm>
        <a:off x="2767889" y="1177688"/>
        <a:ext cx="135767" cy="186590"/>
      </dsp:txXfrm>
    </dsp:sp>
    <dsp:sp modelId="{D9FB8E15-89C0-4170-9677-A718F78965C3}">
      <dsp:nvSpPr>
        <dsp:cNvPr id="0" name=""/>
        <dsp:cNvSpPr/>
      </dsp:nvSpPr>
      <dsp:spPr>
        <a:xfrm>
          <a:off x="2916068" y="467115"/>
          <a:ext cx="823194" cy="8231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>
              <a:cs typeface="2  Homa" pitchFamily="2" charset="-78"/>
            </a:rPr>
            <a:t>خوانایی</a:t>
          </a:r>
        </a:p>
      </dsp:txBody>
      <dsp:txXfrm>
        <a:off x="3036622" y="587669"/>
        <a:ext cx="582086" cy="582086"/>
      </dsp:txXfrm>
    </dsp:sp>
    <dsp:sp modelId="{F94B0FD4-EBE9-4B1D-B286-2A9AEAE5D05C}">
      <dsp:nvSpPr>
        <dsp:cNvPr id="0" name=""/>
        <dsp:cNvSpPr/>
      </dsp:nvSpPr>
      <dsp:spPr>
        <a:xfrm rot="771429">
          <a:off x="2884122" y="1634413"/>
          <a:ext cx="193953" cy="3109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300" kern="1200"/>
        </a:p>
      </dsp:txBody>
      <dsp:txXfrm>
        <a:off x="2884851" y="1690136"/>
        <a:ext cx="135767" cy="186590"/>
      </dsp:txXfrm>
    </dsp:sp>
    <dsp:sp modelId="{66857FB5-F6F7-4BE2-AAA2-8D6E2BC65C0A}">
      <dsp:nvSpPr>
        <dsp:cNvPr id="0" name=""/>
        <dsp:cNvSpPr/>
      </dsp:nvSpPr>
      <dsp:spPr>
        <a:xfrm>
          <a:off x="3154518" y="1511834"/>
          <a:ext cx="823194" cy="8231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>
              <a:cs typeface="2  Homa" pitchFamily="2" charset="-78"/>
            </a:rPr>
            <a:t>گوناگونی</a:t>
          </a:r>
        </a:p>
      </dsp:txBody>
      <dsp:txXfrm>
        <a:off x="3275072" y="1632388"/>
        <a:ext cx="582086" cy="582086"/>
      </dsp:txXfrm>
    </dsp:sp>
    <dsp:sp modelId="{E67D37E3-D634-4C60-93FB-9312D576EF2F}">
      <dsp:nvSpPr>
        <dsp:cNvPr id="0" name=""/>
        <dsp:cNvSpPr/>
      </dsp:nvSpPr>
      <dsp:spPr>
        <a:xfrm rot="3857143">
          <a:off x="2540659" y="2065102"/>
          <a:ext cx="193953" cy="3109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300" kern="1200"/>
        </a:p>
      </dsp:txBody>
      <dsp:txXfrm>
        <a:off x="2557129" y="2101087"/>
        <a:ext cx="135767" cy="186590"/>
      </dsp:txXfrm>
    </dsp:sp>
    <dsp:sp modelId="{7F2301E3-8711-45C6-A51D-592673A2B378}">
      <dsp:nvSpPr>
        <dsp:cNvPr id="0" name=""/>
        <dsp:cNvSpPr/>
      </dsp:nvSpPr>
      <dsp:spPr>
        <a:xfrm>
          <a:off x="2486395" y="2349634"/>
          <a:ext cx="823194" cy="8231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>
              <a:cs typeface="2  Homa" pitchFamily="2" charset="-78"/>
            </a:rPr>
            <a:t>انعطاف پذیری</a:t>
          </a:r>
        </a:p>
      </dsp:txBody>
      <dsp:txXfrm>
        <a:off x="2606949" y="2470188"/>
        <a:ext cx="582086" cy="582086"/>
      </dsp:txXfrm>
    </dsp:sp>
    <dsp:sp modelId="{8BCB3DBB-9907-4CB0-9874-A0A6AADB8578}">
      <dsp:nvSpPr>
        <dsp:cNvPr id="0" name=""/>
        <dsp:cNvSpPr/>
      </dsp:nvSpPr>
      <dsp:spPr>
        <a:xfrm rot="6942857">
          <a:off x="1989787" y="2065102"/>
          <a:ext cx="193953" cy="3109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300" kern="1200"/>
        </a:p>
      </dsp:txBody>
      <dsp:txXfrm rot="10800000">
        <a:off x="2031503" y="2101087"/>
        <a:ext cx="135767" cy="186590"/>
      </dsp:txXfrm>
    </dsp:sp>
    <dsp:sp modelId="{A5D3E1BB-9844-4C2C-9EC0-1BC61FA830E9}">
      <dsp:nvSpPr>
        <dsp:cNvPr id="0" name=""/>
        <dsp:cNvSpPr/>
      </dsp:nvSpPr>
      <dsp:spPr>
        <a:xfrm>
          <a:off x="1414809" y="2349634"/>
          <a:ext cx="823194" cy="8231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>
              <a:cs typeface="2  Homa" pitchFamily="2" charset="-78"/>
            </a:rPr>
            <a:t>تناسبات بصری</a:t>
          </a:r>
        </a:p>
      </dsp:txBody>
      <dsp:txXfrm>
        <a:off x="1535363" y="2470188"/>
        <a:ext cx="582086" cy="582086"/>
      </dsp:txXfrm>
    </dsp:sp>
    <dsp:sp modelId="{35C08D49-3670-493D-BDF0-B604AC8AB93D}">
      <dsp:nvSpPr>
        <dsp:cNvPr id="0" name=""/>
        <dsp:cNvSpPr/>
      </dsp:nvSpPr>
      <dsp:spPr>
        <a:xfrm rot="10028571">
          <a:off x="1646323" y="1634413"/>
          <a:ext cx="193953" cy="3109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300" kern="1200"/>
        </a:p>
      </dsp:txBody>
      <dsp:txXfrm rot="10800000">
        <a:off x="1703780" y="1690136"/>
        <a:ext cx="135767" cy="186590"/>
      </dsp:txXfrm>
    </dsp:sp>
    <dsp:sp modelId="{F0F7484D-C4D7-44AD-ABD1-1C19864D2E4D}">
      <dsp:nvSpPr>
        <dsp:cNvPr id="0" name=""/>
        <dsp:cNvSpPr/>
      </dsp:nvSpPr>
      <dsp:spPr>
        <a:xfrm>
          <a:off x="746686" y="1511834"/>
          <a:ext cx="823194" cy="8231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>
              <a:cs typeface="2  Homa" pitchFamily="2" charset="-78"/>
            </a:rPr>
            <a:t>غنای حسی</a:t>
          </a:r>
        </a:p>
      </dsp:txBody>
      <dsp:txXfrm>
        <a:off x="867240" y="1632388"/>
        <a:ext cx="582086" cy="582086"/>
      </dsp:txXfrm>
    </dsp:sp>
    <dsp:sp modelId="{E5ED682D-E852-4950-ADB9-9864D01ECF64}">
      <dsp:nvSpPr>
        <dsp:cNvPr id="0" name=""/>
        <dsp:cNvSpPr/>
      </dsp:nvSpPr>
      <dsp:spPr>
        <a:xfrm rot="13114286">
          <a:off x="1768904" y="1097352"/>
          <a:ext cx="193953" cy="3109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300" kern="1200"/>
        </a:p>
      </dsp:txBody>
      <dsp:txXfrm rot="10800000">
        <a:off x="1820743" y="1177688"/>
        <a:ext cx="135767" cy="186590"/>
      </dsp:txXfrm>
    </dsp:sp>
    <dsp:sp modelId="{5CCFAAA3-266E-4716-B10B-597B40CFB5F3}">
      <dsp:nvSpPr>
        <dsp:cNvPr id="0" name=""/>
        <dsp:cNvSpPr/>
      </dsp:nvSpPr>
      <dsp:spPr>
        <a:xfrm>
          <a:off x="985137" y="467115"/>
          <a:ext cx="823194" cy="8231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>
              <a:cs typeface="2  Homa" pitchFamily="2" charset="-78"/>
            </a:rPr>
            <a:t>رنگ تعلق</a:t>
          </a:r>
        </a:p>
      </dsp:txBody>
      <dsp:txXfrm>
        <a:off x="1105691" y="587669"/>
        <a:ext cx="582086" cy="5820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A9F93-1F13-475E-A0A7-1796CE887CC7}" type="datetimeFigureOut">
              <a:rPr lang="fa-IR"/>
              <a:pPr>
                <a:defRPr/>
              </a:pPr>
              <a:t>18/04/1442</a:t>
            </a:fld>
            <a:endParaRPr lang="fa-I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2AED2D-1731-4551-9862-952B33562D3B}" type="slidenum">
              <a:rPr lang="fa-IR" altLang="fa-IR"/>
              <a:pPr/>
              <a:t>‹#›</a:t>
            </a:fld>
            <a:endParaRPr lang="fa-IR" altLang="fa-IR"/>
          </a:p>
        </p:txBody>
      </p:sp>
    </p:spTree>
    <p:extLst>
      <p:ext uri="{BB962C8B-B14F-4D97-AF65-F5344CB8AC3E}">
        <p14:creationId xmlns:p14="http://schemas.microsoft.com/office/powerpoint/2010/main" val="664052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5F80B-464E-4403-A1A2-D6DBF0FCA254}" type="datetimeFigureOut">
              <a:rPr lang="fa-IR"/>
              <a:pPr>
                <a:defRPr/>
              </a:pPr>
              <a:t>18/04/1442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B59F3-2838-4F17-960C-E1CBE87466CD}" type="slidenum">
              <a:rPr lang="fa-IR" altLang="fa-IR"/>
              <a:pPr/>
              <a:t>‹#›</a:t>
            </a:fld>
            <a:endParaRPr lang="fa-IR" altLang="fa-IR"/>
          </a:p>
        </p:txBody>
      </p:sp>
    </p:spTree>
    <p:extLst>
      <p:ext uri="{BB962C8B-B14F-4D97-AF65-F5344CB8AC3E}">
        <p14:creationId xmlns:p14="http://schemas.microsoft.com/office/powerpoint/2010/main" val="2785444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6D39A-8A73-4C11-B827-5B90B5F64667}" type="datetimeFigureOut">
              <a:rPr lang="fa-IR"/>
              <a:pPr>
                <a:defRPr/>
              </a:pPr>
              <a:t>18/04/1442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A054E1-7477-4460-99FE-2E60B2730A4F}" type="slidenum">
              <a:rPr lang="fa-IR" altLang="fa-IR"/>
              <a:pPr/>
              <a:t>‹#›</a:t>
            </a:fld>
            <a:endParaRPr lang="fa-IR" altLang="fa-IR"/>
          </a:p>
        </p:txBody>
      </p:sp>
    </p:spTree>
    <p:extLst>
      <p:ext uri="{BB962C8B-B14F-4D97-AF65-F5344CB8AC3E}">
        <p14:creationId xmlns:p14="http://schemas.microsoft.com/office/powerpoint/2010/main" val="2298208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2E506-9058-4DA6-8A37-94F4CB870EBB}" type="datetimeFigureOut">
              <a:rPr lang="fa-IR"/>
              <a:pPr>
                <a:defRPr/>
              </a:pPr>
              <a:t>18/04/1442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090C1-31DC-4FEC-BB00-D89A0B97DB89}" type="slidenum">
              <a:rPr lang="fa-IR" altLang="fa-IR"/>
              <a:pPr/>
              <a:t>‹#›</a:t>
            </a:fld>
            <a:endParaRPr lang="fa-IR" altLang="fa-IR"/>
          </a:p>
        </p:txBody>
      </p:sp>
    </p:spTree>
    <p:extLst>
      <p:ext uri="{BB962C8B-B14F-4D97-AF65-F5344CB8AC3E}">
        <p14:creationId xmlns:p14="http://schemas.microsoft.com/office/powerpoint/2010/main" val="667986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A68CC-0197-4E95-962E-8260B5CE8C8F}" type="datetimeFigureOut">
              <a:rPr lang="fa-IR"/>
              <a:pPr>
                <a:defRPr/>
              </a:pPr>
              <a:t>18/04/1442</a:t>
            </a:fld>
            <a:endParaRPr lang="fa-I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24D1F-2807-4ED6-B78D-07884DF2760F}" type="slidenum">
              <a:rPr lang="fa-IR" altLang="fa-IR"/>
              <a:pPr/>
              <a:t>‹#›</a:t>
            </a:fld>
            <a:endParaRPr lang="fa-IR" altLang="fa-IR"/>
          </a:p>
        </p:txBody>
      </p:sp>
    </p:spTree>
    <p:extLst>
      <p:ext uri="{BB962C8B-B14F-4D97-AF65-F5344CB8AC3E}">
        <p14:creationId xmlns:p14="http://schemas.microsoft.com/office/powerpoint/2010/main" val="2789922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1BD8A-2B9E-4FF1-9632-95A40CA9C68C}" type="datetimeFigureOut">
              <a:rPr lang="fa-IR"/>
              <a:pPr>
                <a:defRPr/>
              </a:pPr>
              <a:t>18/04/1442</a:t>
            </a:fld>
            <a:endParaRPr lang="fa-I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124E0-441A-443E-81C0-2B23864811C3}" type="slidenum">
              <a:rPr lang="fa-IR" altLang="fa-IR"/>
              <a:pPr/>
              <a:t>‹#›</a:t>
            </a:fld>
            <a:endParaRPr lang="fa-IR" altLang="fa-IR"/>
          </a:p>
        </p:txBody>
      </p:sp>
    </p:spTree>
    <p:extLst>
      <p:ext uri="{BB962C8B-B14F-4D97-AF65-F5344CB8AC3E}">
        <p14:creationId xmlns:p14="http://schemas.microsoft.com/office/powerpoint/2010/main" val="2759071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7588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6450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149C0-083C-4685-803F-7490A53739D0}" type="datetimeFigureOut">
              <a:rPr lang="fa-IR"/>
              <a:pPr>
                <a:defRPr/>
              </a:pPr>
              <a:t>18/04/1442</a:t>
            </a:fld>
            <a:endParaRPr lang="fa-IR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8C192B-6595-494D-A800-DD9DC51C1AF9}" type="slidenum">
              <a:rPr lang="fa-IR" altLang="fa-IR"/>
              <a:pPr/>
              <a:t>‹#›</a:t>
            </a:fld>
            <a:endParaRPr lang="fa-IR" altLang="fa-IR"/>
          </a:p>
        </p:txBody>
      </p:sp>
    </p:spTree>
    <p:extLst>
      <p:ext uri="{BB962C8B-B14F-4D97-AF65-F5344CB8AC3E}">
        <p14:creationId xmlns:p14="http://schemas.microsoft.com/office/powerpoint/2010/main" val="385672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41E90-D4F9-47B7-8363-357F3687120A}" type="datetimeFigureOut">
              <a:rPr lang="fa-IR"/>
              <a:pPr>
                <a:defRPr/>
              </a:pPr>
              <a:t>18/04/1442</a:t>
            </a:fld>
            <a:endParaRPr lang="fa-I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53791-DBC8-4CCF-A93E-95123247F34D}" type="slidenum">
              <a:rPr lang="fa-IR" altLang="fa-IR"/>
              <a:pPr/>
              <a:t>‹#›</a:t>
            </a:fld>
            <a:endParaRPr lang="fa-IR" altLang="fa-IR"/>
          </a:p>
        </p:txBody>
      </p:sp>
    </p:spTree>
    <p:extLst>
      <p:ext uri="{BB962C8B-B14F-4D97-AF65-F5344CB8AC3E}">
        <p14:creationId xmlns:p14="http://schemas.microsoft.com/office/powerpoint/2010/main" val="3924293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9F927-E604-4FEC-9B04-4F59EED31E83}" type="datetimeFigureOut">
              <a:rPr lang="fa-IR"/>
              <a:pPr>
                <a:defRPr/>
              </a:pPr>
              <a:t>18/04/1442</a:t>
            </a:fld>
            <a:endParaRPr lang="fa-I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843D8-418A-4005-ABE7-C24B6C4FD59C}" type="slidenum">
              <a:rPr lang="fa-IR" altLang="fa-IR"/>
              <a:pPr/>
              <a:t>‹#›</a:t>
            </a:fld>
            <a:endParaRPr lang="fa-IR" altLang="fa-IR"/>
          </a:p>
        </p:txBody>
      </p:sp>
    </p:spTree>
    <p:extLst>
      <p:ext uri="{BB962C8B-B14F-4D97-AF65-F5344CB8AC3E}">
        <p14:creationId xmlns:p14="http://schemas.microsoft.com/office/powerpoint/2010/main" val="968171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3E7A9-78EB-45B0-92D7-46BEC6A80894}" type="datetimeFigureOut">
              <a:rPr lang="fa-IR"/>
              <a:pPr>
                <a:defRPr/>
              </a:pPr>
              <a:t>18/04/1442</a:t>
            </a:fld>
            <a:endParaRPr lang="fa-I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B4FB6-A301-4C5D-A0F5-069B58862700}" type="slidenum">
              <a:rPr lang="fa-IR" altLang="fa-IR"/>
              <a:pPr/>
              <a:t>‹#›</a:t>
            </a:fld>
            <a:endParaRPr lang="fa-IR" altLang="fa-IR"/>
          </a:p>
        </p:txBody>
      </p:sp>
    </p:spTree>
    <p:extLst>
      <p:ext uri="{BB962C8B-B14F-4D97-AF65-F5344CB8AC3E}">
        <p14:creationId xmlns:p14="http://schemas.microsoft.com/office/powerpoint/2010/main" val="3653528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A7981-100B-4E19-8252-E60C4A026F2F}" type="datetimeFigureOut">
              <a:rPr lang="fa-IR"/>
              <a:pPr>
                <a:defRPr/>
              </a:pPr>
              <a:t>18/04/1442</a:t>
            </a:fld>
            <a:endParaRPr lang="fa-I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865A9-F1F1-43CC-8183-8071FB89B455}" type="slidenum">
              <a:rPr lang="fa-IR" altLang="fa-IR"/>
              <a:pPr/>
              <a:t>‹#›</a:t>
            </a:fld>
            <a:endParaRPr lang="fa-IR" altLang="fa-IR"/>
          </a:p>
        </p:txBody>
      </p:sp>
    </p:spTree>
    <p:extLst>
      <p:ext uri="{BB962C8B-B14F-4D97-AF65-F5344CB8AC3E}">
        <p14:creationId xmlns:p14="http://schemas.microsoft.com/office/powerpoint/2010/main" val="3505080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4572000"/>
            <a:ext cx="67818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a-IR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a-IR" smtClean="0"/>
              <a:t>Click to edit Master text styles</a:t>
            </a:r>
          </a:p>
          <a:p>
            <a:pPr lvl="1"/>
            <a:r>
              <a:rPr lang="en-US" altLang="fa-IR" smtClean="0"/>
              <a:t>Second level</a:t>
            </a:r>
          </a:p>
          <a:p>
            <a:pPr lvl="2"/>
            <a:r>
              <a:rPr lang="en-US" altLang="fa-IR" smtClean="0"/>
              <a:t>Third level</a:t>
            </a:r>
          </a:p>
          <a:p>
            <a:pPr lvl="3"/>
            <a:r>
              <a:rPr lang="en-US" altLang="fa-IR" smtClean="0"/>
              <a:t>Fourth level</a:t>
            </a:r>
          </a:p>
          <a:p>
            <a:pPr lvl="4"/>
            <a:r>
              <a:rPr lang="en-US" altLang="fa-I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1" eaLnBrk="1" fontAlgn="auto" hangingPunct="1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2CC308-FBCE-48B0-BCA8-6868B0CB485E}" type="datetimeFigureOut">
              <a:rPr lang="fa-IR"/>
              <a:pPr>
                <a:defRPr/>
              </a:pPr>
              <a:t>18/04/1442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13"/>
            <a:ext cx="4873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1" eaLnBrk="1" fontAlgn="auto" hangingPunct="1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8013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1" eaLnBrk="1" hangingPunct="1">
              <a:defRPr sz="2400">
                <a:solidFill>
                  <a:srgbClr val="262626"/>
                </a:solidFill>
                <a:latin typeface="Impact" panose="020B0806030902050204" pitchFamily="34" charset="0"/>
                <a:cs typeface="Times New Roman" panose="02020603050405020304" pitchFamily="18" charset="0"/>
              </a:defRPr>
            </a:lvl1pPr>
          </a:lstStyle>
          <a:p>
            <a:fld id="{13BF6D36-7339-4E19-9D1C-823B6DFB8D4A}" type="slidenum">
              <a:rPr lang="fa-IR" altLang="fa-IR"/>
              <a:pPr/>
              <a:t>‹#›</a:t>
            </a:fld>
            <a:endParaRPr lang="fa-IR" altLang="fa-IR"/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1" r:id="rId2"/>
    <p:sldLayoutId id="2147483699" r:id="rId3"/>
    <p:sldLayoutId id="2147483692" r:id="rId4"/>
    <p:sldLayoutId id="2147483700" r:id="rId5"/>
    <p:sldLayoutId id="2147483693" r:id="rId6"/>
    <p:sldLayoutId id="2147483694" r:id="rId7"/>
    <p:sldLayoutId id="2147483701" r:id="rId8"/>
    <p:sldLayoutId id="2147483695" r:id="rId9"/>
    <p:sldLayoutId id="2147483696" r:id="rId10"/>
    <p:sldLayoutId id="2147483697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  <a:cs typeface="Tahoma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  <a:cs typeface="Tahoma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  <a:cs typeface="Tahoma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  <a:cs typeface="Tahoma" pitchFamily="34" charset="0"/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3050" indent="-2730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25" indent="-2730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63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762000" y="2895600"/>
            <a:ext cx="7543800" cy="1524000"/>
          </a:xfrm>
        </p:spPr>
        <p:txBody>
          <a:bodyPr/>
          <a:lstStyle/>
          <a:p>
            <a:pPr algn="ctr" eaLnBrk="1" hangingPunct="1"/>
            <a:r>
              <a:rPr lang="fa-IR" altLang="fa-IR" sz="4000" b="1" smtClean="0">
                <a:ea typeface="2  Homa"/>
                <a:cs typeface="B Nazanin" panose="00000400000000000000" pitchFamily="2" charset="-78"/>
              </a:rPr>
              <a:t>محیط های پاسخده</a:t>
            </a:r>
            <a:r>
              <a:rPr lang="en-US" altLang="fa-IR" sz="4000" b="1" smtClean="0">
                <a:ea typeface="2  Homa"/>
                <a:cs typeface="B Nazanin" panose="00000400000000000000" pitchFamily="2" charset="-78"/>
              </a:rPr>
              <a:t/>
            </a:r>
            <a:br>
              <a:rPr lang="en-US" altLang="fa-IR" sz="4000" b="1" smtClean="0">
                <a:ea typeface="2  Homa"/>
                <a:cs typeface="B Nazanin" panose="00000400000000000000" pitchFamily="2" charset="-78"/>
              </a:rPr>
            </a:br>
            <a:r>
              <a:rPr lang="en-US" altLang="fa-IR" sz="4000" b="1" smtClean="0">
                <a:ea typeface="2  Homa"/>
                <a:cs typeface="B Nazanin" panose="00000400000000000000" pitchFamily="2" charset="-78"/>
              </a:rPr>
              <a:t>Responsive environments</a:t>
            </a:r>
            <a:endParaRPr lang="fa-IR" altLang="fa-IR" sz="4000" b="1" smtClean="0">
              <a:ea typeface="2  Homa"/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پاسخده-خوانایی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33800" y="914400"/>
            <a:ext cx="2058988" cy="4267200"/>
          </a:xfrm>
          <a:ln w="38100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762000" y="685800"/>
            <a:ext cx="2590800" cy="5410200"/>
          </a:xfrm>
        </p:spPr>
        <p:txBody>
          <a:bodyPr rtlCol="0">
            <a:normAutofit fontScale="70000" lnSpcReduction="20000"/>
          </a:bodyPr>
          <a:lstStyle/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400" dirty="0">
                <a:solidFill>
                  <a:schemeClr val="tx1"/>
                </a:solidFill>
                <a:cs typeface="B Nazanin" pitchFamily="2" charset="-78"/>
              </a:rPr>
              <a:t>در تقویت خوانایی راه ها ، دستیابی به 2 هدف اساسی ملحوظ نظر است :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 – دادن یک شخصیت قوی به راه به ترتیبی که برای کاربران برجسته و قابل تمایز باشد 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 – برای هر راهی یک اهمیت نسبی به بار آورده شود .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400" dirty="0">
                <a:solidFill>
                  <a:schemeClr val="tx1"/>
                </a:solidFill>
                <a:cs typeface="B Nazanin" pitchFamily="2" charset="-78"/>
              </a:rPr>
              <a:t>در تقویت خوانایی گره ها توجه به موارد زیر ضروری است :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 – نقش کارکردی خیابان های مواصلاتی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 – میزان یا سطح سازگاری فعالیت های جاری در ساختمان های مجاور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endParaRPr lang="fa-IR" sz="2400" dirty="0">
              <a:solidFill>
                <a:schemeClr val="accent6">
                  <a:lumMod val="40000"/>
                  <a:lumOff val="60000"/>
                </a:schemeClr>
              </a:solidFill>
              <a:cs typeface="B Nazanin" pitchFamily="2" charset="-78"/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tx1"/>
                </a:solidFill>
                <a:cs typeface="B Nazanin" pitchFamily="2" charset="-78"/>
              </a:rPr>
              <a:t>می توان توسط نشانه هایی در داخل سیستم راه ها تقویت گردد 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endParaRPr lang="fa-IR" sz="2400" dirty="0">
              <a:solidFill>
                <a:schemeClr val="tx1"/>
              </a:solidFill>
              <a:cs typeface="B Nazanin" pitchFamily="2" charset="-78"/>
            </a:endParaRP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400" dirty="0">
                <a:cs typeface="B Nazanin" pitchFamily="2" charset="-78"/>
              </a:rPr>
              <a:t>جهت توالی نشانه ها در عرصه مورد طراحی نیاز به </a:t>
            </a: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نشانه های حد میانه ای </a:t>
            </a:r>
            <a:r>
              <a:rPr lang="fa-IR" sz="2400" dirty="0">
                <a:cs typeface="B Nazanin" pitchFamily="2" charset="-78"/>
              </a:rPr>
              <a:t>است ، برای اینکه حس رسیدن به جایی را القا کند 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endParaRPr lang="fa-IR" sz="2400" dirty="0">
              <a:solidFill>
                <a:schemeClr val="tx1"/>
              </a:solidFill>
              <a:cs typeface="B Nazanin" pitchFamily="2" charset="-78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fa-IR" dirty="0">
              <a:cs typeface="B Nazanin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2488" y="1600200"/>
            <a:ext cx="2898775" cy="2746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پاسخده-انعطاف پذیری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0" y="609600"/>
            <a:ext cx="4425950" cy="2209800"/>
          </a:xfrm>
          <a:ln w="38100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762000" y="457200"/>
            <a:ext cx="2590800" cy="6096000"/>
          </a:xfrm>
        </p:spPr>
        <p:txBody>
          <a:bodyPr rtlCol="0">
            <a:normAutofit fontScale="62500" lnSpcReduction="20000"/>
          </a:bodyPr>
          <a:lstStyle/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a-IR" sz="2900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انعطاف پذیری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900" dirty="0">
                <a:solidFill>
                  <a:schemeClr val="tx1"/>
                </a:solidFill>
                <a:cs typeface="B Nazanin" pitchFamily="2" charset="-78"/>
              </a:rPr>
              <a:t>تمرکز روی </a:t>
            </a:r>
            <a:r>
              <a:rPr lang="fa-IR" sz="29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جزئیات طراحی تک بناها و مکان های بیرونی</a:t>
            </a:r>
            <a:r>
              <a:rPr lang="fa-IR" sz="2900" dirty="0">
                <a:solidFill>
                  <a:schemeClr val="tx1"/>
                </a:solidFill>
                <a:cs typeface="B Nazanin" pitchFamily="2" charset="-78"/>
              </a:rPr>
              <a:t> ، آماده سازی سازمان فضایی مکان ها برای در برگرفتن بیشترین حد ممکن فعالیت ها و استفاده های آتی در کوتاه مدت و بلندمدت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900" dirty="0">
                <a:solidFill>
                  <a:schemeClr val="tx1"/>
                </a:solidFill>
                <a:cs typeface="B Nazanin" pitchFamily="2" charset="-78"/>
              </a:rPr>
              <a:t>انواع انعطاف پذیری :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9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1- در مقیاس کلان : توانایی تغییرپذیری در کاربری کل ساختمان به مثابه یک واحد کلی یا قسمت عمده ساختمان که این قدرت انتخاب عامه استفاده کنندگان در دراز مدت را در بر می گیرد 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9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 – در مقیاس خرد : قابلیت فضاهای خاصی در داخل ساختمان ها که تاثیر بر کیفیت محیطی در فعالیت ها دارد و قدرت انتخاب روزمره اکثریت مردم را در بر می گیرد 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900" dirty="0">
                <a:cs typeface="B Nazanin" pitchFamily="2" charset="-78"/>
              </a:rPr>
              <a:t>در اولین مرحله طراحی لازم است به مقیاس کلان توجه شود 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endParaRPr lang="fa-IR" sz="2400" dirty="0">
              <a:solidFill>
                <a:schemeClr val="tx1"/>
              </a:solidFill>
              <a:cs typeface="B Nazanin" pitchFamily="2" charset="-78"/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endParaRPr lang="fa-IR" dirty="0">
              <a:cs typeface="B Nazanin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3048000"/>
            <a:ext cx="4425950" cy="2266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پاسخده-انعطاف پذیری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62400" y="1752600"/>
            <a:ext cx="4098925" cy="2843213"/>
          </a:xfrm>
          <a:ln w="38100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762000"/>
            <a:ext cx="2743200" cy="5029200"/>
          </a:xfrm>
        </p:spPr>
        <p:txBody>
          <a:bodyPr rtlCol="0">
            <a:noAutofit/>
          </a:bodyPr>
          <a:lstStyle/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1600" dirty="0">
                <a:cs typeface="B Nazanin" pitchFamily="2" charset="-78"/>
              </a:rPr>
              <a:t> سه عامل کلیدی که پشتیبان انعطاف پذیری در دراز مدت است :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1600" dirty="0">
                <a:cs typeface="B Nazanin" pitchFamily="2" charset="-78"/>
              </a:rPr>
              <a:t>1 – </a:t>
            </a:r>
            <a:r>
              <a:rPr lang="fa-IR" sz="16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عمق</a:t>
            </a:r>
            <a:r>
              <a:rPr lang="fa-IR" sz="1600" dirty="0">
                <a:cs typeface="B Nazanin" pitchFamily="2" charset="-78"/>
              </a:rPr>
              <a:t> : ساختمان هایی که عمق یا طول آن ها زیاد باشد نمی تواند به آسانی پاسخگوی نور و تهویه باشد 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1600" dirty="0">
                <a:cs typeface="B Nazanin" pitchFamily="2" charset="-78"/>
              </a:rPr>
              <a:t>2 – </a:t>
            </a:r>
            <a:r>
              <a:rPr lang="fa-IR" sz="16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دسترسی</a:t>
            </a:r>
            <a:r>
              <a:rPr lang="fa-IR" sz="1600" dirty="0">
                <a:cs typeface="B Nazanin" pitchFamily="2" charset="-78"/>
              </a:rPr>
              <a:t> : تعداد نقاط دسترسی از عوامل کلیدی ساماندهی جهت سهولت تطبیق کاربری ها در یک ساختمان است 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1600" dirty="0">
                <a:cs typeface="B Nazanin" pitchFamily="2" charset="-78"/>
              </a:rPr>
              <a:t>3 – </a:t>
            </a:r>
            <a:r>
              <a:rPr lang="fa-IR" sz="16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ارتفاع</a:t>
            </a:r>
            <a:r>
              <a:rPr lang="fa-IR" sz="1600" dirty="0">
                <a:cs typeface="B Nazanin" pitchFamily="2" charset="-78"/>
              </a:rPr>
              <a:t> : هرچه طبقات بالاتر رود سهولت ارتباط با دنیای خارج کمتر شده پس از موقعیت نا مناسبی برای گستره وسیعی از کاربری ها برخوردار است 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1600" dirty="0">
                <a:cs typeface="B Nazanin" pitchFamily="2" charset="-78"/>
              </a:rPr>
              <a:t>بنابراین قالب ترجیحی شامل موارد زیر است :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16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 1 – عمق کم پلان  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16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 – نقاط دسترسی فراوان  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16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3– محدودیت ارتفاع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پاسخده-انعطاف پذیری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44913" y="685800"/>
            <a:ext cx="2192337" cy="1905000"/>
          </a:xfrm>
          <a:ln w="38100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985838"/>
            <a:ext cx="2673350" cy="4805362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1800" dirty="0">
                <a:cs typeface="B Nazanin" pitchFamily="2" charset="-78"/>
              </a:rPr>
              <a:t>در فضاهای بیرونی همگانی ، طراحی را با توجه به کار روی </a:t>
            </a: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لبه های فضا </a:t>
            </a:r>
            <a:r>
              <a:rPr lang="fa-IR" sz="1800" dirty="0">
                <a:cs typeface="B Nazanin" pitchFamily="2" charset="-78"/>
              </a:rPr>
              <a:t>شروع می کنیم ، زیرا برای اکثر مردم ، لبه فضا ، خود فضا تلقی می شود 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1800" dirty="0">
                <a:cs typeface="B Nazanin" pitchFamily="2" charset="-78"/>
              </a:rPr>
              <a:t>پس ابتدا طراحی بر روی </a:t>
            </a: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طبقه همکف </a:t>
            </a:r>
            <a:r>
              <a:rPr lang="fa-IR" sz="1800" dirty="0">
                <a:cs typeface="B Nazanin" pitchFamily="2" charset="-78"/>
              </a:rPr>
              <a:t>و بعد ان توجه به متن اصلی فضا ، باید تا حد ممکن </a:t>
            </a: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تنوعی از فعالیت </a:t>
            </a:r>
            <a:r>
              <a:rPr lang="fa-IR" sz="1800" dirty="0">
                <a:cs typeface="B Nazanin" pitchFamily="2" charset="-78"/>
              </a:rPr>
              <a:t>ها بدون اینکه جای همدیگر را اشغال کنند وجود داشته باشد . علاوه بر این فعالت های بیرونی طبقه همکف ، 1 و 2 به ساماندهی </a:t>
            </a: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خرد اقلیمی </a:t>
            </a:r>
            <a:r>
              <a:rPr lang="fa-IR" sz="1800" dirty="0">
                <a:cs typeface="B Nazanin" pitchFamily="2" charset="-78"/>
              </a:rPr>
              <a:t>نیز نیازمندند 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0" y="2227263"/>
            <a:ext cx="2957513" cy="16335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3024188"/>
            <a:ext cx="2032000" cy="2595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439" name="TextBox 2"/>
          <p:cNvSpPr txBox="1">
            <a:spLocks noChangeArrowheads="1"/>
          </p:cNvSpPr>
          <p:nvPr/>
        </p:nvSpPr>
        <p:spPr bwMode="auto">
          <a:xfrm>
            <a:off x="3581400" y="2655888"/>
            <a:ext cx="1752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پیزا سن مارکو  ونیز</a:t>
            </a:r>
          </a:p>
        </p:txBody>
      </p:sp>
      <p:sp>
        <p:nvSpPr>
          <p:cNvPr id="18440" name="TextBox 7"/>
          <p:cNvSpPr txBox="1">
            <a:spLocks noChangeArrowheads="1"/>
          </p:cNvSpPr>
          <p:nvPr/>
        </p:nvSpPr>
        <p:spPr bwMode="auto">
          <a:xfrm>
            <a:off x="6635750" y="3967163"/>
            <a:ext cx="1752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ویوزنی بلژیک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پاسخده-تناسبات بصری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1400" y="457200"/>
            <a:ext cx="4191000" cy="5181600"/>
          </a:xfrm>
        </p:spPr>
        <p:txBody>
          <a:bodyPr rtlCol="0"/>
          <a:lstStyle/>
          <a:p>
            <a:pPr marL="342900" indent="-34290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a-IR" sz="2400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تناسبات بصری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توجه به جزئیات اشکال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tx1"/>
                </a:solidFill>
                <a:cs typeface="B Nazanin" pitchFamily="2" charset="-78"/>
              </a:rPr>
              <a:t>زمانی که مکان بتواند به وسیله </a:t>
            </a: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کیفیات ظاهری </a:t>
            </a:r>
            <a:r>
              <a:rPr lang="fa-IR" sz="2400" dirty="0">
                <a:solidFill>
                  <a:schemeClr val="tx1"/>
                </a:solidFill>
                <a:cs typeface="B Nazanin" pitchFamily="2" charset="-78"/>
              </a:rPr>
              <a:t>خویش مفاهیمی را به مردم انتقال دهد که آنها را با حق انتخاب هایشان آشنا کند آن مکان دارای تناسبات بصری است 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fa-IR" sz="2400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پاسخده-تناسبات بصری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0" y="685800"/>
            <a:ext cx="2468563" cy="3314700"/>
          </a:xfrm>
          <a:ln w="38100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533400"/>
            <a:ext cx="2743200" cy="5562600"/>
          </a:xfrm>
        </p:spPr>
        <p:txBody>
          <a:bodyPr rtlCol="0">
            <a:normAutofit fontScale="92500"/>
          </a:bodyPr>
          <a:lstStyle/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400" dirty="0">
                <a:cs typeface="B Nazanin" pitchFamily="2" charset="-78"/>
              </a:rPr>
              <a:t>تعابیر و تفسیر های مردم از یک مکان ، مناسبت بصری ایجاد می کند که می تواند پاسخدهندگی در سه سطح زیر را تقویت کند :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1 -  بوسیله پشتیبانی از خوانا بودن فرم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0 توجه به جزئیات ساختمان ها ) و عملکرد ( همخوانی فرم و عملکرد )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2 - بوسیله پشتیبانی از گوناگونی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3 - بوسیله پشتیبانی از  انعطاف پذیری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fa-IR" dirty="0">
              <a:cs typeface="B Nazanin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2057400"/>
            <a:ext cx="2530475" cy="3648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پاسخده-تناسبات بصری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609600"/>
            <a:ext cx="3429000" cy="5562600"/>
          </a:xfrm>
        </p:spPr>
        <p:txBody>
          <a:bodyPr rtlCol="0">
            <a:normAutofit fontScale="92500" lnSpcReduction="2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dirty="0">
                <a:cs typeface="B Nazanin" pitchFamily="2" charset="-78"/>
              </a:rPr>
              <a:t>برای پشتیبانی از خوانایی نیازمند شاخص هایی هستیم که به عنوان رابط بین ساختمان موردنظر ما و زمینه ان تعبیر خواهند شد :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dirty="0">
                <a:cs typeface="B Nazanin" pitchFamily="2" charset="-78"/>
              </a:rPr>
              <a:t>1 – </a:t>
            </a:r>
            <a:r>
              <a:rPr lang="fa-IR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شاخص های زمینه ای </a:t>
            </a:r>
            <a:r>
              <a:rPr lang="fa-IR" dirty="0">
                <a:cs typeface="B Nazanin" pitchFamily="2" charset="-78"/>
              </a:rPr>
              <a:t>: باعث تحقق اهداف </a:t>
            </a:r>
            <a:r>
              <a:rPr lang="fa-IR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خوانایی</a:t>
            </a:r>
            <a:r>
              <a:rPr lang="fa-IR" dirty="0">
                <a:cs typeface="B Nazanin" pitchFamily="2" charset="-78"/>
              </a:rPr>
              <a:t> می گردند . ( توجه به وزن ها ( ریتم های عمودی و افقی ) ، خطوط آسمان ، جزئیات دیوار ( مصالح ، رنگ ، الگو و نور و ...)، پنجره ها ف در ها ، اجزاء عناصر همکف )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dirty="0">
                <a:cs typeface="B Nazanin" pitchFamily="2" charset="-78"/>
              </a:rPr>
              <a:t>بایستی در طراحی نمای ساختمانی در یک فضای شهری به عوامل بالاتوجه شود بدین معنا که موارد مشابه و نوع ارتباطات را می توان برای شکل دادن به ساختار بصری طرح بکار برد 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dirty="0">
                <a:cs typeface="B Nazanin" pitchFamily="2" charset="-78"/>
              </a:rPr>
              <a:t>2 – </a:t>
            </a:r>
            <a:r>
              <a:rPr lang="fa-IR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شاخص های کاربردی </a:t>
            </a:r>
            <a:r>
              <a:rPr lang="fa-IR" dirty="0">
                <a:cs typeface="B Nazanin" pitchFamily="2" charset="-78"/>
              </a:rPr>
              <a:t>: باعث تحقق اهداف </a:t>
            </a:r>
            <a:r>
              <a:rPr lang="fa-IR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گوناگونی و انعطاف پذیری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dirty="0">
                <a:cs typeface="B Nazanin" pitchFamily="2" charset="-78"/>
              </a:rPr>
              <a:t>( برای شکل بخشیدن به ساختار بصری ساختمانی میان فضا ابتدا الگوهای مقیاس بزرگ شامل </a:t>
            </a:r>
            <a:r>
              <a:rPr lang="fa-IR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خط آسمان ، ریتم ها </a:t>
            </a:r>
            <a:r>
              <a:rPr lang="fa-IR" dirty="0">
                <a:cs typeface="B Nazanin" pitchFamily="2" charset="-78"/>
              </a:rPr>
              <a:t>و .. را مورد توجه قرار می دهیم و بعد الگوهای مقیاس خرد مانند در و پنجره 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fa-IR" dirty="0">
              <a:cs typeface="B Nazanin" pitchFamily="2" charset="-78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800600" y="1592263"/>
            <a:ext cx="2305050" cy="0"/>
          </a:xfrm>
          <a:prstGeom prst="straightConnector1">
            <a:avLst/>
          </a:prstGeom>
          <a:ln w="44450"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09" name="TextBox 9"/>
          <p:cNvSpPr txBox="1">
            <a:spLocks noChangeArrowheads="1"/>
          </p:cNvSpPr>
          <p:nvPr/>
        </p:nvSpPr>
        <p:spPr bwMode="auto">
          <a:xfrm>
            <a:off x="5943600" y="885825"/>
            <a:ext cx="1143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عناصر مشابه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ارتباطات متفاوت</a:t>
            </a:r>
          </a:p>
        </p:txBody>
      </p:sp>
      <p:sp>
        <p:nvSpPr>
          <p:cNvPr id="21510" name="TextBox 11"/>
          <p:cNvSpPr txBox="1">
            <a:spLocks noChangeArrowheads="1"/>
          </p:cNvSpPr>
          <p:nvPr/>
        </p:nvSpPr>
        <p:spPr bwMode="auto">
          <a:xfrm>
            <a:off x="4800600" y="914400"/>
            <a:ext cx="11287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عناصر مشابه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ارتباطات مشابه</a:t>
            </a:r>
          </a:p>
        </p:txBody>
      </p:sp>
      <p:sp>
        <p:nvSpPr>
          <p:cNvPr id="21511" name="TextBox 12"/>
          <p:cNvSpPr txBox="1">
            <a:spLocks noChangeArrowheads="1"/>
          </p:cNvSpPr>
          <p:nvPr/>
        </p:nvSpPr>
        <p:spPr bwMode="auto">
          <a:xfrm>
            <a:off x="5962650" y="1782763"/>
            <a:ext cx="1143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عناصر متفاوت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ارتباطات متفاوت</a:t>
            </a:r>
          </a:p>
        </p:txBody>
      </p:sp>
      <p:sp>
        <p:nvSpPr>
          <p:cNvPr id="21512" name="TextBox 13"/>
          <p:cNvSpPr txBox="1">
            <a:spLocks noChangeArrowheads="1"/>
          </p:cNvSpPr>
          <p:nvPr/>
        </p:nvSpPr>
        <p:spPr bwMode="auto">
          <a:xfrm>
            <a:off x="4800600" y="1782763"/>
            <a:ext cx="1143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عناصر متفاوت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ارتباطات مشابه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943600" y="493713"/>
            <a:ext cx="0" cy="2133600"/>
          </a:xfrm>
          <a:prstGeom prst="straightConnector1">
            <a:avLst/>
          </a:prstGeom>
          <a:ln w="44450"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4938" y="2681288"/>
            <a:ext cx="4208462" cy="1358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4938" y="4257675"/>
            <a:ext cx="4208462" cy="14557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 - غنای حسی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57200"/>
            <a:ext cx="2743200" cy="5562600"/>
          </a:xfrm>
        </p:spPr>
        <p:txBody>
          <a:bodyPr rtlCol="0">
            <a:normAutofit fontScale="85000" lnSpcReduction="20000"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a-IR" sz="2800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غنای حسی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tx1"/>
                </a:solidFill>
                <a:cs typeface="B Nazanin" pitchFamily="2" charset="-78"/>
              </a:rPr>
              <a:t>در رابطه با درگیری حس های مختلف در بعد بصری و غیر بصری در فضاهای شهری می باشد .</a:t>
            </a:r>
          </a:p>
          <a:p>
            <a:pPr marL="342900" indent="-34290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400" dirty="0">
                <a:solidFill>
                  <a:schemeClr val="tx1"/>
                </a:solidFill>
                <a:cs typeface="B Nazanin" pitchFamily="2" charset="-78"/>
              </a:rPr>
              <a:t>حس های دخیل در الزامات طراحی :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بینایی ( حس مسلط ) ، بویایی ، شنوایی ، بساوایی ، جابجایی ( حرکت )</a:t>
            </a:r>
          </a:p>
          <a:p>
            <a:pPr marL="342900" indent="-34290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400" dirty="0">
                <a:solidFill>
                  <a:schemeClr val="tx1"/>
                </a:solidFill>
                <a:cs typeface="B Nazanin" pitchFamily="2" charset="-78"/>
              </a:rPr>
              <a:t>چنانچه شرایط محیطی ثابت باشد ، مردم از دو راه می توانند تجربیات حسی  متفاوتی داشته باشند 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 – متمرکز کردن وجه روی منابع مختلف تجربیات حسی به تناسب فرصت های مختلف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 – جابجا شدن یا حرکت از یک منبع به طرف منبع دیگر</a:t>
            </a:r>
          </a:p>
        </p:txBody>
      </p:sp>
      <p:cxnSp>
        <p:nvCxnSpPr>
          <p:cNvPr id="6" name="Straight Arrow Connector 5"/>
          <p:cNvCxnSpPr>
            <a:endCxn id="22537" idx="1"/>
          </p:cNvCxnSpPr>
          <p:nvPr/>
        </p:nvCxnSpPr>
        <p:spPr>
          <a:xfrm>
            <a:off x="4751388" y="1370013"/>
            <a:ext cx="0" cy="1630362"/>
          </a:xfrm>
          <a:prstGeom prst="straightConnector1">
            <a:avLst/>
          </a:prstGeom>
          <a:ln w="31750"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065588" y="1827213"/>
            <a:ext cx="327660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065588" y="2436813"/>
            <a:ext cx="327660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5" name="TextBox 9"/>
          <p:cNvSpPr txBox="1">
            <a:spLocks noChangeArrowheads="1"/>
          </p:cNvSpPr>
          <p:nvPr/>
        </p:nvSpPr>
        <p:spPr bwMode="auto">
          <a:xfrm>
            <a:off x="4916488" y="615950"/>
            <a:ext cx="243840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بدون گزینش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انتخاب گزینه ها از طذیق تغییر فرصت ها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2000" b="1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بویایی و جابجایی</a:t>
            </a:r>
          </a:p>
        </p:txBody>
      </p:sp>
      <p:sp>
        <p:nvSpPr>
          <p:cNvPr id="22536" name="TextBox 12"/>
          <p:cNvSpPr txBox="1">
            <a:spLocks noChangeArrowheads="1"/>
          </p:cNvSpPr>
          <p:nvPr/>
        </p:nvSpPr>
        <p:spPr bwMode="auto">
          <a:xfrm>
            <a:off x="5102225" y="1971675"/>
            <a:ext cx="1797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2000" b="1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بساوایی و شنوایی</a:t>
            </a:r>
          </a:p>
        </p:txBody>
      </p:sp>
      <p:sp>
        <p:nvSpPr>
          <p:cNvPr id="22537" name="TextBox 13"/>
          <p:cNvSpPr txBox="1">
            <a:spLocks noChangeArrowheads="1"/>
          </p:cNvSpPr>
          <p:nvPr/>
        </p:nvSpPr>
        <p:spPr bwMode="auto">
          <a:xfrm>
            <a:off x="4751388" y="2554288"/>
            <a:ext cx="30480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2000" b="1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بینایی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6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انتخاب گزینه ها از طریق تمرکز روی تنوعی از منابع باگزینش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563" y="3536950"/>
            <a:ext cx="1727200" cy="14319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8263" y="3536950"/>
            <a:ext cx="1617662" cy="14319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540" name="TextBox 2"/>
          <p:cNvSpPr txBox="1">
            <a:spLocks noChangeArrowheads="1"/>
          </p:cNvSpPr>
          <p:nvPr/>
        </p:nvSpPr>
        <p:spPr bwMode="auto">
          <a:xfrm>
            <a:off x="6189663" y="5181600"/>
            <a:ext cx="190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میدان پرتلند – حس شنوایی</a:t>
            </a:r>
          </a:p>
        </p:txBody>
      </p:sp>
      <p:sp>
        <p:nvSpPr>
          <p:cNvPr id="22541" name="TextBox 14"/>
          <p:cNvSpPr txBox="1">
            <a:spLocks noChangeArrowheads="1"/>
          </p:cNvSpPr>
          <p:nvPr/>
        </p:nvSpPr>
        <p:spPr bwMode="auto">
          <a:xfrm>
            <a:off x="3783013" y="5181600"/>
            <a:ext cx="18081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میدان پرتلند -حس بساوایی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 - غنای حسی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67200" y="457200"/>
            <a:ext cx="3276600" cy="4948238"/>
          </a:xfrm>
          <a:ln w="38100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304800" y="457200"/>
            <a:ext cx="3124200" cy="5638800"/>
          </a:xfrm>
        </p:spPr>
        <p:txBody>
          <a:bodyPr rtlCol="0">
            <a:noAutofit/>
          </a:bodyPr>
          <a:lstStyle/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1600" dirty="0">
                <a:cs typeface="B Nazanin" pitchFamily="2" charset="-78"/>
              </a:rPr>
              <a:t>غنای حسی بصری به طور قابل توجهی به حضور </a:t>
            </a:r>
            <a:r>
              <a:rPr lang="fa-IR" sz="16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تضادهای بصری </a:t>
            </a:r>
            <a:r>
              <a:rPr lang="fa-IR" sz="1600" dirty="0">
                <a:cs typeface="B Nazanin" pitchFamily="2" charset="-78"/>
              </a:rPr>
              <a:t>در سطوح مورد بررسی وابسته است . ابزار دستیابی به چنین تضادهایی به دو عامل بستگی دارد :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16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 – چگونگی جهت گیری سطوح مورد بررسی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16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 – موقعیت یا جایگاه احتمالی که سطوح مورد بررسی از آنجا مشاهده خواهند شد .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1600" dirty="0">
                <a:cs typeface="B Nazanin" pitchFamily="2" charset="-78"/>
              </a:rPr>
              <a:t>با افزایش عناصر شاخص یک سطح معلوم  می توان غنای بصری را افزایش داد (</a:t>
            </a:r>
            <a:r>
              <a:rPr lang="fa-IR" sz="16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بین 5 تا 9 </a:t>
            </a:r>
            <a:r>
              <a:rPr lang="fa-IR" sz="1600" dirty="0">
                <a:solidFill>
                  <a:schemeClr val="tx1"/>
                </a:solidFill>
                <a:cs typeface="B Nazanin" pitchFamily="2" charset="-78"/>
              </a:rPr>
              <a:t>) </a:t>
            </a:r>
            <a:r>
              <a:rPr lang="fa-IR" sz="1600" dirty="0">
                <a:cs typeface="B Nazanin" pitchFamily="2" charset="-78"/>
              </a:rPr>
              <a:t>. این قاعده از دو عامل کلیدی زیر تاثیر می گیرد : 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16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 – دامنه فاصله یا مسافتی که سطوح از آنجا رویت می شوند .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16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 – دامنه زمانی یا طول مدتی که هریک در آن برهه به تجربه در خواهد آمد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 - غنای حسی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8600" y="685800"/>
            <a:ext cx="3657600" cy="1789113"/>
          </a:xfrm>
          <a:ln w="38100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609600" y="1066800"/>
            <a:ext cx="2673350" cy="4114800"/>
          </a:xfrm>
        </p:spPr>
        <p:txBody>
          <a:bodyPr rtlCol="0">
            <a:normAutofit lnSpcReduction="10000"/>
          </a:bodyPr>
          <a:lstStyle/>
          <a:p>
            <a:pPr marL="342900" indent="-34290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400" dirty="0">
                <a:cs typeface="B Nazanin" pitchFamily="2" charset="-78"/>
              </a:rPr>
              <a:t>قدرت ماندگاری و توانمندی یک سطح از طریق عوامل زیر افزایش می یابد :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1 -  اعمال پیچیدگی عظیم و پر قدرت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 – ایجاد شگفتی و اعمال رمز و راز بصری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3 – تعبیر و تفسیر و یا تعمیم تصورات ذهنی مناسب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125" y="2895600"/>
            <a:ext cx="4648200" cy="25098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582" name="TextBox 2"/>
          <p:cNvSpPr txBox="1">
            <a:spLocks noChangeArrowheads="1"/>
          </p:cNvSpPr>
          <p:nvPr/>
        </p:nvSpPr>
        <p:spPr bwMode="auto">
          <a:xfrm>
            <a:off x="5410200" y="2505075"/>
            <a:ext cx="2743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کتابخانه ای در یوگسلاوی</a:t>
            </a:r>
          </a:p>
        </p:txBody>
      </p:sp>
      <p:sp>
        <p:nvSpPr>
          <p:cNvPr id="24583" name="TextBox 6"/>
          <p:cNvSpPr txBox="1">
            <a:spLocks noChangeArrowheads="1"/>
          </p:cNvSpPr>
          <p:nvPr/>
        </p:nvSpPr>
        <p:spPr bwMode="auto">
          <a:xfrm>
            <a:off x="3886200" y="2493963"/>
            <a:ext cx="1828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موزه تاریخ طبیعی لندن</a:t>
            </a:r>
          </a:p>
        </p:txBody>
      </p:sp>
      <p:sp>
        <p:nvSpPr>
          <p:cNvPr id="24584" name="TextBox 7"/>
          <p:cNvSpPr txBox="1">
            <a:spLocks noChangeArrowheads="1"/>
          </p:cNvSpPr>
          <p:nvPr/>
        </p:nvSpPr>
        <p:spPr bwMode="auto">
          <a:xfrm>
            <a:off x="5715000" y="5414963"/>
            <a:ext cx="1828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تالار موسیقی در هلند</a:t>
            </a:r>
          </a:p>
        </p:txBody>
      </p:sp>
      <p:sp>
        <p:nvSpPr>
          <p:cNvPr id="24585" name="TextBox 8"/>
          <p:cNvSpPr txBox="1">
            <a:spLocks noChangeArrowheads="1"/>
          </p:cNvSpPr>
          <p:nvPr/>
        </p:nvSpPr>
        <p:spPr bwMode="auto">
          <a:xfrm>
            <a:off x="3886200" y="5411788"/>
            <a:ext cx="1828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a-IR" altLang="fa-IR" sz="1800">
                <a:solidFill>
                  <a:schemeClr val="tx1"/>
                </a:solidFill>
                <a:ea typeface="2  Homa"/>
                <a:cs typeface="B Nazanin" panose="00000400000000000000" pitchFamily="2" charset="-78"/>
              </a:rPr>
              <a:t>یادمان انقلاب کبیر فرانسه در یوگسلاوی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620000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825" y="609600"/>
            <a:ext cx="3657600" cy="639763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a-IR" sz="2000" b="1" dirty="0">
                <a:cs typeface="B Nazanin" pitchFamily="2" charset="-78"/>
              </a:rPr>
              <a:t>چگونگی تاثیر طراحی بر انتخاب مردم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0" y="1295400"/>
            <a:ext cx="3886200" cy="5638800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fa-IR" sz="1400" dirty="0">
                <a:cs typeface="B Nazanin" pitchFamily="2" charset="-78"/>
              </a:rPr>
              <a:t>1) </a:t>
            </a:r>
            <a:r>
              <a:rPr lang="fa-IR" sz="1400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نفوذ پذیری </a:t>
            </a:r>
            <a:r>
              <a:rPr lang="fa-IR" sz="1400" dirty="0">
                <a:cs typeface="B Nazanin" pitchFamily="2" charset="-78"/>
              </a:rPr>
              <a:t>: بر امکان رفتن و نرفتن مردم به مکانی ( طراحی نقشه کلی راه ها و بلوک های ساختمانی )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fa-IR" sz="1400" dirty="0">
                <a:cs typeface="B Nazanin" pitchFamily="2" charset="-78"/>
              </a:rPr>
              <a:t>2)</a:t>
            </a:r>
            <a:r>
              <a:rPr lang="fa-IR" sz="1400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 گوناگونی </a:t>
            </a:r>
            <a:r>
              <a:rPr lang="fa-IR" sz="1400" dirty="0">
                <a:cs typeface="B Nazanin" pitchFamily="2" charset="-78"/>
              </a:rPr>
              <a:t>: بر تنوع قابلیتی که به مردم عرضه می گردد ( استقرار انواع کاربری ها روی یک موضوع طراحی )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fa-IR" sz="1400" dirty="0">
                <a:cs typeface="B Nazanin" pitchFamily="2" charset="-78"/>
              </a:rPr>
              <a:t>3) </a:t>
            </a:r>
            <a:r>
              <a:rPr lang="fa-IR" sz="1400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خوانایی </a:t>
            </a:r>
            <a:r>
              <a:rPr lang="fa-IR" sz="1400" dirty="0">
                <a:cs typeface="B Nazanin" pitchFamily="2" charset="-78"/>
              </a:rPr>
              <a:t>: بر چگونگی و سهولت درک مردم از فرصت ها و موقعیت هایی که محیط به آنان عرضه می دارد ( طراحی توده ساختمان ها و محصوریت فضای عمومی )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fa-IR" sz="1400" dirty="0">
                <a:cs typeface="B Nazanin" pitchFamily="2" charset="-78"/>
              </a:rPr>
              <a:t>4) </a:t>
            </a:r>
            <a:r>
              <a:rPr lang="fa-IR" sz="1400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انعطاف پذیری </a:t>
            </a:r>
            <a:r>
              <a:rPr lang="fa-IR" sz="1400" dirty="0">
                <a:cs typeface="B Nazanin" pitchFamily="2" charset="-78"/>
              </a:rPr>
              <a:t>: بر ابعاد توانمندی محیط معلوم جهت پاسخگویی به استفاده های مختلفی که با اهداف مختلف مردم سازگارند 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fa-IR" sz="1400" dirty="0">
                <a:cs typeface="B Nazanin" pitchFamily="2" charset="-78"/>
              </a:rPr>
              <a:t>5) </a:t>
            </a:r>
            <a:r>
              <a:rPr lang="fa-IR" sz="1400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تناسبات بصری </a:t>
            </a:r>
            <a:r>
              <a:rPr lang="fa-IR" sz="1400" dirty="0">
                <a:cs typeface="B Nazanin" pitchFamily="2" charset="-78"/>
              </a:rPr>
              <a:t>: بر جزئیلت ظاهری یک مکان ، آنگونه که مردم را از گزینه های قابل عرضه به خودشان آگاه کند  ( طراحی سیمای بیرونی )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fa-IR" sz="1400" dirty="0">
                <a:cs typeface="B Nazanin" pitchFamily="2" charset="-78"/>
              </a:rPr>
              <a:t>6) </a:t>
            </a:r>
            <a:r>
              <a:rPr lang="fa-IR" sz="1400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غنای حسی </a:t>
            </a:r>
            <a:r>
              <a:rPr lang="fa-IR" sz="1400" dirty="0">
                <a:cs typeface="B Nazanin" pitchFamily="2" charset="-78"/>
              </a:rPr>
              <a:t>: بر قوام گزینه های مربوط به تجربیات حسی مردم تاثیر گذلرد ( توسعه طراحی به منظور ارتقا تجربیات حسی یا افزایش قدرت انتخاب گزینه های حسی )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fa-IR" sz="1400" dirty="0">
                <a:cs typeface="B Nazanin" pitchFamily="2" charset="-78"/>
              </a:rPr>
              <a:t>7) </a:t>
            </a:r>
            <a:r>
              <a:rPr lang="fa-IR" sz="1400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رنگ تعلق </a:t>
            </a:r>
            <a:r>
              <a:rPr lang="fa-IR" sz="1400" dirty="0">
                <a:cs typeface="B Nazanin" pitchFamily="2" charset="-78"/>
              </a:rPr>
              <a:t>: بر حد و اندازه ای که مردم امکان زدن مهر و نشان خویش را بر مکان پیدا می کنند 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609600"/>
            <a:ext cx="3657600" cy="639763"/>
          </a:xfrm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a-IR" sz="2000" b="1" dirty="0">
                <a:cs typeface="B Nazanin" pitchFamily="2" charset="-78"/>
              </a:rPr>
              <a:t>تعریف مکان پاسخده</a:t>
            </a:r>
          </a:p>
        </p:txBody>
      </p:sp>
      <p:sp>
        <p:nvSpPr>
          <p:cNvPr id="7174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28738"/>
            <a:ext cx="3657600" cy="3048000"/>
          </a:xfrm>
        </p:spPr>
        <p:txBody>
          <a:bodyPr/>
          <a:lstStyle/>
          <a:p>
            <a:pPr algn="just" eaLnBrk="1" hangingPunct="1"/>
            <a:r>
              <a:rPr lang="fa-IR" altLang="fa-IR" sz="1600" smtClean="0">
                <a:ea typeface="2  Homa"/>
                <a:cs typeface="B Nazanin" panose="00000400000000000000" pitchFamily="2" charset="-78"/>
              </a:rPr>
              <a:t>هنگامی یک محیط ساخته دست بشر پاسخده است که با تقویت فرصت های مناسب ، از طریق به حد اعلا رساندن گستره گزینه های قابل عرضه به مردم ، یک محیط دموکراتیک برای استفاده کنندگان فراهم آورد .</a:t>
            </a:r>
          </a:p>
        </p:txBody>
      </p:sp>
      <p:graphicFrame>
        <p:nvGraphicFramePr>
          <p:cNvPr id="9" name="Diagram 8"/>
          <p:cNvGraphicFramePr/>
          <p:nvPr/>
        </p:nvGraphicFramePr>
        <p:xfrm>
          <a:off x="4038600" y="2743200"/>
          <a:ext cx="4724400" cy="317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 – رنگ تعلق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762000" y="457200"/>
            <a:ext cx="2667000" cy="5562600"/>
          </a:xfrm>
        </p:spPr>
        <p:txBody>
          <a:bodyPr rtlCol="0">
            <a:normAutofit fontScale="85000" lnSpcReduction="10000"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a-IR" sz="2800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رنگ تعلق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600" dirty="0">
                <a:solidFill>
                  <a:schemeClr val="tx1"/>
                </a:solidFill>
                <a:cs typeface="B Nazanin" pitchFamily="2" charset="-78"/>
              </a:rPr>
              <a:t>پشتیبان دستیابی به کیفیاتی بوده که پاسخدهندگی محیط خارج از فرایند اجتماعی و اقتصادی و تولید آن تامین می نماید ( آخرین تصمیمات مربوط به جزئیات فرم ها و مصالح و زمینه سازی طراحانه برای اینکه مردم به زدن مهر و نشان خود بر مکان و زندگی تشوق شوند )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600" dirty="0">
                <a:solidFill>
                  <a:schemeClr val="tx1"/>
                </a:solidFill>
                <a:cs typeface="B Nazanin" pitchFamily="2" charset="-78"/>
              </a:rPr>
              <a:t>به دو طریق می توان به فضا رنگ تعلق داد :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6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1 -  بهبود وضعیت تسهیلات کاربری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6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 – تغییر تصویر ذهنی از مکان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67200" y="1524000"/>
            <a:ext cx="3455988" cy="3432175"/>
          </a:xfrm>
          <a:ln w="38100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 – رنگ تعلق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685800" y="533400"/>
            <a:ext cx="2743200" cy="5638800"/>
          </a:xfrm>
        </p:spPr>
        <p:txBody>
          <a:bodyPr rtlCol="0"/>
          <a:lstStyle/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400" dirty="0">
                <a:cs typeface="B Nazanin" pitchFamily="2" charset="-78"/>
              </a:rPr>
              <a:t>این کیفیت از 3 عامل اصلی زیر تاثیر می پذیرد :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 – نحوه تصرف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 – گونه ساختمانی ( ساختمان هایی که استفاده طولانی از انها دارند )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3 – تکنولوژی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fa-IR" sz="2400" dirty="0">
              <a:cs typeface="B Nazanin" pitchFamily="2" charset="-78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4800600" y="152400"/>
            <a:ext cx="3505200" cy="5638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400" dirty="0">
                <a:cs typeface="B Nazanin" pitchFamily="2" charset="-78"/>
              </a:rPr>
              <a:t>دو نوع رنگ تعلق :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fa-IR" sz="2400" dirty="0">
                <a:cs typeface="B Nazanin" pitchFamily="2" charset="-78"/>
              </a:rPr>
              <a:t>1 – </a:t>
            </a: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رنگ تعلق توافق جویانه </a:t>
            </a:r>
            <a:r>
              <a:rPr lang="fa-IR" sz="2400" dirty="0">
                <a:cs typeface="B Nazanin" pitchFamily="2" charset="-78"/>
              </a:rPr>
              <a:t>: سازگاری زمینه با تصویر ذهنی کاربران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fa-IR" sz="2400" dirty="0">
                <a:cs typeface="B Nazanin" pitchFamily="2" charset="-78"/>
              </a:rPr>
              <a:t>2 – </a:t>
            </a: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رنگ تعلق شفاجویانه </a:t>
            </a:r>
            <a:r>
              <a:rPr lang="fa-IR" sz="2400" dirty="0">
                <a:cs typeface="B Nazanin" pitchFamily="2" charset="-78"/>
              </a:rPr>
              <a:t>: عدم سازگاری زمینه با تصویر ذهنی کاربران</a:t>
            </a:r>
          </a:p>
          <a:p>
            <a:pPr fontAlgn="auto">
              <a:spcAft>
                <a:spcPts val="0"/>
              </a:spcAft>
              <a:defRPr/>
            </a:pPr>
            <a:endParaRPr lang="fa-IR" sz="2400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 - رنگ تعلق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46550" y="577850"/>
            <a:ext cx="2041525" cy="2373313"/>
          </a:xfrm>
          <a:ln w="38100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533400" y="762000"/>
            <a:ext cx="2895600" cy="5638800"/>
          </a:xfrm>
        </p:spPr>
        <p:txBody>
          <a:bodyPr rtlCol="0">
            <a:normAutofit fontScale="85000" lnSpcReduction="10000"/>
          </a:bodyPr>
          <a:lstStyle/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000" dirty="0">
                <a:cs typeface="B Nazanin" pitchFamily="2" charset="-78"/>
              </a:rPr>
              <a:t>ایجاد رنگ تعلق در فضاهای خصوصی از طریق </a:t>
            </a:r>
            <a:r>
              <a:rPr lang="fa-IR" sz="20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سطوح ، مبلمان ، عناصر کانونی</a:t>
            </a:r>
            <a:r>
              <a:rPr lang="fa-IR" sz="2000" dirty="0">
                <a:cs typeface="B Nazanin" pitchFamily="2" charset="-78"/>
              </a:rPr>
              <a:t> و در فضاهای همگانی در مرز عرصه های همگانی و خصوصی مانند </a:t>
            </a:r>
            <a:r>
              <a:rPr lang="fa-IR" sz="20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آستانه ها ( مفصل کالبدی بین قلمرو گروه های مختلف مردم ) ، پنجره ها ، درها و .</a:t>
            </a:r>
            <a:r>
              <a:rPr lang="fa-IR" sz="2000" dirty="0">
                <a:cs typeface="B Nazanin" pitchFamily="2" charset="-78"/>
              </a:rPr>
              <a:t>.. صورت می پذیرد 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000" dirty="0">
                <a:cs typeface="B Nazanin" pitchFamily="2" charset="-78"/>
              </a:rPr>
              <a:t>ایجاد رنگ تعلق در دیوارهای داخلی :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0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 – استفاده از آنها به مثابه زمینه نمایشی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0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 – با تزئین سطوح آنها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000" dirty="0">
                <a:cs typeface="B Nazanin" pitchFamily="2" charset="-78"/>
              </a:rPr>
              <a:t>ایجاد رنگ تعلق در آستانه ها :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0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 – استفاده از ایوان و رواق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0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2 -  ایجاد پوشش گیاهی و گلهای بالارونده و 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000" dirty="0">
                <a:cs typeface="B Nazanin" pitchFamily="2" charset="-78"/>
              </a:rPr>
              <a:t>ایجاد رنگ تعلق در پنجره ها: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0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 – به نمایش در آوردن از طریق انها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0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 – نمایش جلوه بیرونی ساختمان با پنجره ها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0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3 – امکان تغییرات در خود پنجره ها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endParaRPr lang="fa-IR" sz="2000" dirty="0">
              <a:cs typeface="B Nazanin" pitchFamily="2" charset="-78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fa-IR" dirty="0">
              <a:cs typeface="B Nazanin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258888"/>
            <a:ext cx="1819275" cy="3730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3124200"/>
            <a:ext cx="2032000" cy="25955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fa-IR" altLang="fa-IR" sz="2000" smtClean="0">
                <a:ea typeface="2  Homa"/>
                <a:cs typeface="2  Homa"/>
              </a:rPr>
              <a:t>محیط های پاسخده -نتیجه گیری</a:t>
            </a:r>
            <a:endParaRPr lang="fa-IR" altLang="fa-IR" sz="2000" smtClean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7162800" y="0"/>
            <a:ext cx="1600200" cy="457200"/>
          </a:xfrm>
        </p:spPr>
        <p:txBody>
          <a:bodyPr rtlCol="0">
            <a:normAutofit fontScale="70000" lnSpcReduction="20000"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نتیجه گیری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38200"/>
          <a:ext cx="8534400" cy="56689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144980"/>
                <a:gridCol w="2268780"/>
                <a:gridCol w="1611482"/>
                <a:gridCol w="1023256"/>
                <a:gridCol w="2485902"/>
              </a:tblGrid>
              <a:tr h="913721">
                <a:tc>
                  <a:txBody>
                    <a:bodyPr/>
                    <a:lstStyle/>
                    <a:p>
                      <a:pPr algn="ctr" rtl="1"/>
                      <a:r>
                        <a:rPr lang="fa-IR" sz="1800" b="0" dirty="0">
                          <a:cs typeface="B Nazanin" pitchFamily="2" charset="-78"/>
                        </a:rPr>
                        <a:t>کیفیت</a:t>
                      </a:r>
                    </a:p>
                  </a:txBody>
                  <a:tcPr marT="45343" marB="45343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b="0" dirty="0">
                          <a:cs typeface="B Nazanin" pitchFamily="2" charset="-78"/>
                        </a:rPr>
                        <a:t>تعریف</a:t>
                      </a:r>
                    </a:p>
                  </a:txBody>
                  <a:tcPr marT="45343" marB="45343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b="0" dirty="0">
                          <a:cs typeface="B Nazanin" pitchFamily="2" charset="-78"/>
                        </a:rPr>
                        <a:t>انواع</a:t>
                      </a:r>
                    </a:p>
                  </a:txBody>
                  <a:tcPr marT="45343" marB="45343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b="0" dirty="0">
                          <a:solidFill>
                            <a:schemeClr val="bg1"/>
                          </a:solidFill>
                          <a:cs typeface="B Nazanin" pitchFamily="2" charset="-78"/>
                        </a:rPr>
                        <a:t>مقیاس مورد استفاده</a:t>
                      </a:r>
                    </a:p>
                  </a:txBody>
                  <a:tcPr marT="45343" marB="45343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b="0" dirty="0">
                          <a:cs typeface="B Nazanin" pitchFamily="2" charset="-78"/>
                        </a:rPr>
                        <a:t>راهکارهای ارتقا کیفیت</a:t>
                      </a:r>
                    </a:p>
                  </a:txBody>
                  <a:tcPr marT="45343" marB="45343" anchor="ctr"/>
                </a:tc>
              </a:tr>
              <a:tr h="2488076">
                <a:tc>
                  <a:txBody>
                    <a:bodyPr/>
                    <a:lstStyle/>
                    <a:p>
                      <a:pPr algn="ctr" rtl="1"/>
                      <a:r>
                        <a:rPr lang="fa-IR" sz="1800" dirty="0">
                          <a:cs typeface="B Nazanin" pitchFamily="2" charset="-78"/>
                        </a:rPr>
                        <a:t>نفوذ پذیری</a:t>
                      </a:r>
                    </a:p>
                  </a:txBody>
                  <a:tcPr marT="45343" marB="45343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dirty="0">
                          <a:cs typeface="B Nazanin" pitchFamily="2" charset="-78"/>
                        </a:rPr>
                        <a:t>بر امکان رفتن و نرفتن مردم به مکانی دلالت دارد</a:t>
                      </a:r>
                    </a:p>
                  </a:txBody>
                  <a:tcPr marT="45343" marB="45343" anchor="ctr"/>
                </a:tc>
                <a:tc>
                  <a:txBody>
                    <a:bodyPr/>
                    <a:lstStyle/>
                    <a:p>
                      <a:pPr marL="457200" indent="-457200" algn="just">
                        <a:buAutoNum type="arabicParenR"/>
                      </a:pPr>
                      <a:r>
                        <a:rPr lang="fa-IR" sz="18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نفوذپذیری کالبدی </a:t>
                      </a:r>
                    </a:p>
                    <a:p>
                      <a:pPr marL="457200" indent="-457200" algn="just">
                        <a:buAutoNum type="arabicParenR"/>
                      </a:pPr>
                      <a:r>
                        <a:rPr lang="fa-IR" sz="18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نفوذپذیری بصری </a:t>
                      </a:r>
                    </a:p>
                    <a:p>
                      <a:pPr algn="ctr" rtl="1"/>
                      <a:endParaRPr lang="fa-IR" sz="1800" dirty="0">
                        <a:solidFill>
                          <a:schemeClr val="tx1"/>
                        </a:solidFill>
                        <a:cs typeface="B Nazanin" pitchFamily="2" charset="-78"/>
                      </a:endParaRPr>
                    </a:p>
                  </a:txBody>
                  <a:tcPr marT="45343" marB="453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8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خرد </a:t>
                      </a:r>
                    </a:p>
                    <a:p>
                      <a:pPr algn="ctr"/>
                      <a:r>
                        <a:rPr lang="fa-IR" sz="18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کلان </a:t>
                      </a:r>
                    </a:p>
                  </a:txBody>
                  <a:tcPr marT="45343" marB="45343"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ü"/>
                      </a:pPr>
                      <a:r>
                        <a:rPr lang="fa-IR" sz="18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کوچک بودن مقیاس ساخت و ساز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ü"/>
                      </a:pPr>
                      <a:r>
                        <a:rPr lang="fa-IR" sz="18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تعادل در بکارگیری نظام سلسله مراتبی در سازماندهی فضایی عرصه طراحی 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ü"/>
                      </a:pPr>
                      <a:r>
                        <a:rPr lang="fa-IR" sz="18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تعادل در جدایی سواره و پیاده</a:t>
                      </a:r>
                    </a:p>
                    <a:p>
                      <a:pPr marL="285750" indent="-285750" algn="just" rtl="1">
                        <a:buFont typeface="Wingdings" pitchFamily="2" charset="2"/>
                        <a:buChar char="ü"/>
                      </a:pPr>
                      <a:endParaRPr lang="fa-IR" sz="1800" dirty="0">
                        <a:solidFill>
                          <a:schemeClr val="tx1"/>
                        </a:solidFill>
                        <a:cs typeface="B Nazanin" pitchFamily="2" charset="-78"/>
                      </a:endParaRPr>
                    </a:p>
                  </a:txBody>
                  <a:tcPr marT="45343" marB="45343" anchor="ctr"/>
                </a:tc>
              </a:tr>
              <a:tr h="2267167">
                <a:tc>
                  <a:txBody>
                    <a:bodyPr/>
                    <a:lstStyle/>
                    <a:p>
                      <a:pPr algn="ctr" rtl="1"/>
                      <a:r>
                        <a:rPr lang="fa-IR" sz="1800" dirty="0">
                          <a:cs typeface="B Nazanin" pitchFamily="2" charset="-78"/>
                        </a:rPr>
                        <a:t>گوناگونی</a:t>
                      </a:r>
                    </a:p>
                  </a:txBody>
                  <a:tcPr marT="45343" marB="45343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dirty="0">
                          <a:cs typeface="B Nazanin" pitchFamily="2" charset="-78"/>
                        </a:rPr>
                        <a:t>بر تنوع قابلیتی که به مردم عرضه می گردد </a:t>
                      </a:r>
                    </a:p>
                  </a:txBody>
                  <a:tcPr marT="45343" marB="45343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فرم ، عملکرد ، معنی </a:t>
                      </a:r>
                    </a:p>
                  </a:txBody>
                  <a:tcPr marT="45343" marB="453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8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خرد </a:t>
                      </a:r>
                    </a:p>
                    <a:p>
                      <a:pPr algn="ctr"/>
                      <a:r>
                        <a:rPr lang="fa-IR" sz="18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کلان </a:t>
                      </a:r>
                    </a:p>
                  </a:txBody>
                  <a:tcPr marT="45343" marB="45343"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ü"/>
                      </a:pPr>
                      <a:r>
                        <a:rPr lang="fa-IR" sz="18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حوزه هایی با کاربری مختلط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ü"/>
                      </a:pPr>
                      <a:r>
                        <a:rPr lang="fa-IR" sz="18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ایجاد عرصه طراحی با</a:t>
                      </a:r>
                      <a:r>
                        <a:rPr lang="fa-IR" sz="1800" baseline="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 </a:t>
                      </a:r>
                      <a:r>
                        <a:rPr lang="fa-IR" sz="18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تشکیل</a:t>
                      </a:r>
                      <a:r>
                        <a:rPr lang="fa-IR" sz="1800" baseline="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 و همپیوندی واحدهای کوچک</a:t>
                      </a:r>
                      <a:endParaRPr lang="fa-IR" sz="1800" dirty="0">
                        <a:solidFill>
                          <a:schemeClr val="tx1"/>
                        </a:solidFill>
                        <a:cs typeface="B Nazanin" pitchFamily="2" charset="-78"/>
                      </a:endParaRPr>
                    </a:p>
                    <a:p>
                      <a:pPr marL="285750" indent="-285750" algn="just">
                        <a:buFont typeface="Wingdings" pitchFamily="2" charset="2"/>
                        <a:buChar char="ü"/>
                      </a:pPr>
                      <a:r>
                        <a:rPr lang="fa-IR" sz="18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عدم یکپارچه و یکنواخت کردن سیما</a:t>
                      </a:r>
                    </a:p>
                    <a:p>
                      <a:pPr marL="285750" indent="-285750" algn="just" rtl="1">
                        <a:buFont typeface="Wingdings" pitchFamily="2" charset="2"/>
                        <a:buChar char="ü"/>
                      </a:pPr>
                      <a:endParaRPr lang="fa-IR" sz="1800" dirty="0">
                        <a:solidFill>
                          <a:schemeClr val="tx1"/>
                        </a:solidFill>
                        <a:cs typeface="B Nazanin" pitchFamily="2" charset="-78"/>
                      </a:endParaRPr>
                    </a:p>
                  </a:txBody>
                  <a:tcPr marT="45343" marB="45343" anchor="ctr"/>
                </a:tc>
              </a:tr>
            </a:tbl>
          </a:graphicData>
        </a:graphic>
      </p:graphicFrame>
      <p:sp>
        <p:nvSpPr>
          <p:cNvPr id="28702" name="TextBox 1"/>
          <p:cNvSpPr txBox="1">
            <a:spLocks noChangeArrowheads="1"/>
          </p:cNvSpPr>
          <p:nvPr/>
        </p:nvSpPr>
        <p:spPr bwMode="auto">
          <a:xfrm>
            <a:off x="914400" y="381000"/>
            <a:ext cx="838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a-IR" altLang="fa-IR">
                <a:cs typeface="B Nazanin" panose="00000400000000000000" pitchFamily="2" charset="-78"/>
              </a:rPr>
              <a:t>( جدول مذکور از کتاب محیط های پاسخده یان بنتلی  و سیمای شهر از کوین لینچ جمع اوری شده است )</a:t>
            </a:r>
            <a:endParaRPr lang="en-US" altLang="fa-IR">
              <a:cs typeface="B Nazanin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2  Homa"/>
              </a:rPr>
              <a:t>محیط های پاسخده - نتیجه گیری</a:t>
            </a:r>
            <a:endParaRPr lang="fa-IR" altLang="fa-IR" sz="1400" smtClean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7162800" y="0"/>
            <a:ext cx="1600200" cy="457200"/>
          </a:xfrm>
        </p:spPr>
        <p:txBody>
          <a:bodyPr rtlCol="0">
            <a:normAutofit fontScale="70000" lnSpcReduction="20000"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نتیجه گیری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838200"/>
          <a:ext cx="8534400" cy="484663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789710"/>
                <a:gridCol w="1601188"/>
                <a:gridCol w="1407226"/>
                <a:gridCol w="866900"/>
                <a:gridCol w="3869376"/>
              </a:tblGrid>
              <a:tr h="821464"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0" dirty="0">
                          <a:cs typeface="B Nazanin" pitchFamily="2" charset="-78"/>
                        </a:rPr>
                        <a:t>کیفیت</a:t>
                      </a:r>
                    </a:p>
                  </a:txBody>
                  <a:tcPr marT="41073" marB="41073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0" dirty="0">
                          <a:cs typeface="B Nazanin" pitchFamily="2" charset="-78"/>
                        </a:rPr>
                        <a:t>تعریف</a:t>
                      </a:r>
                    </a:p>
                  </a:txBody>
                  <a:tcPr marT="41073" marB="41073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0" dirty="0">
                          <a:cs typeface="B Nazanin" pitchFamily="2" charset="-78"/>
                        </a:rPr>
                        <a:t>انواع</a:t>
                      </a:r>
                    </a:p>
                  </a:txBody>
                  <a:tcPr marT="41073" marB="41073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0" dirty="0">
                          <a:solidFill>
                            <a:schemeClr val="bg1"/>
                          </a:solidFill>
                          <a:cs typeface="B Nazanin" pitchFamily="2" charset="-78"/>
                        </a:rPr>
                        <a:t>مقیاس مورد استفاده</a:t>
                      </a:r>
                    </a:p>
                  </a:txBody>
                  <a:tcPr marT="41073" marB="41073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0" dirty="0">
                          <a:cs typeface="B Nazanin" pitchFamily="2" charset="-78"/>
                        </a:rPr>
                        <a:t>راهکارهای ارتقا کیفیت</a:t>
                      </a:r>
                    </a:p>
                  </a:txBody>
                  <a:tcPr marT="41073" marB="41073" anchor="ctr"/>
                </a:tc>
              </a:tr>
              <a:tr h="4025174"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>
                          <a:cs typeface="B Nazanin" pitchFamily="2" charset="-78"/>
                        </a:rPr>
                        <a:t>خوانایی</a:t>
                      </a:r>
                    </a:p>
                  </a:txBody>
                  <a:tcPr marT="41073" marB="41073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>
                          <a:cs typeface="B Nazanin" pitchFamily="2" charset="-78"/>
                        </a:rPr>
                        <a:t>بر چگونگی و سهولت درک مردم از فرصت ها و موقعیت هایی که محیط به آنان عرضه می دارد </a:t>
                      </a:r>
                    </a:p>
                  </a:txBody>
                  <a:tcPr marT="41073" marB="41073" anchor="ctr"/>
                </a:tc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1 – فرم کالبدی   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 2 – الگوی فعالیتی</a:t>
                      </a:r>
                    </a:p>
                  </a:txBody>
                  <a:tcPr marT="41073" marB="410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خرد </a:t>
                      </a:r>
                    </a:p>
                    <a:p>
                      <a:pPr algn="ctr"/>
                      <a:r>
                        <a:rPr lang="fa-IR" sz="16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کلان </a:t>
                      </a:r>
                    </a:p>
                  </a:txBody>
                  <a:tcPr marT="41073" marB="41073"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ü"/>
                      </a:pPr>
                      <a:r>
                        <a:rPr lang="fa-IR" sz="16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تقویت خوانایی راه </a:t>
                      </a:r>
                    </a:p>
                    <a:p>
                      <a:pPr marL="0" indent="0" algn="just">
                        <a:buFont typeface="Wingdings" pitchFamily="2" charset="2"/>
                        <a:buNone/>
                      </a:pPr>
                      <a:r>
                        <a:rPr lang="fa-IR" sz="16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1 – دادن یک شخصیت قوی به راه به ترتیبی که برای کاربران برجسته و قابل تمایز باشد (</a:t>
                      </a:r>
                      <a:r>
                        <a:rPr lang="fa-IR" sz="1600" baseline="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 از طریق ابعاد ، فعالیت ها ، نماها ، دیدومنظر و..)</a:t>
                      </a:r>
                    </a:p>
                    <a:p>
                      <a:pPr marL="0" indent="0" algn="just">
                        <a:buFont typeface="Wingdings" pitchFamily="2" charset="2"/>
                        <a:buNone/>
                      </a:pPr>
                      <a:endParaRPr lang="fa-IR" sz="1600" dirty="0">
                        <a:solidFill>
                          <a:schemeClr val="tx1"/>
                        </a:solidFill>
                        <a:cs typeface="B Nazanin" pitchFamily="2" charset="-78"/>
                      </a:endParaRPr>
                    </a:p>
                    <a:p>
                      <a:pPr rtl="1"/>
                      <a:r>
                        <a:rPr lang="fa-IR" sz="16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2 – برای هر راهی یک اهمیت نسبی به بار آورده شود و</a:t>
                      </a:r>
                      <a:r>
                        <a:rPr lang="fa-IR" sz="1600" baseline="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 دارای استمرار و پیوستگی باشد </a:t>
                      </a:r>
                      <a:r>
                        <a:rPr lang="fa-I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عواملی که در مداومت راه موثرند شامل موارد زیر می گردد :</a:t>
                      </a:r>
                    </a:p>
                    <a:p>
                      <a:pPr rtl="1"/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marL="285750" indent="-285750" rtl="1">
                        <a:buFont typeface="Arial" pitchFamily="34" charset="0"/>
                        <a:buChar char="•"/>
                      </a:pPr>
                      <a:r>
                        <a:rPr lang="fa-I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عرض راه ها    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marL="285750" indent="-285750" rtl="1">
                        <a:buFont typeface="Arial" pitchFamily="34" charset="0"/>
                        <a:buChar char="•"/>
                      </a:pPr>
                      <a:r>
                        <a:rPr lang="fa-I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پیوستگی فضایی راه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marL="285750" indent="-285750" rtl="1">
                        <a:buFont typeface="Arial" pitchFamily="34" charset="0"/>
                        <a:buChar char="•"/>
                      </a:pPr>
                      <a:r>
                        <a:rPr lang="fa-I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درخت کاری و پیوستگی نمای ساختمانها 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marL="285750" indent="-285750" rtl="1">
                        <a:buFont typeface="Arial" pitchFamily="34" charset="0"/>
                        <a:buChar char="•"/>
                      </a:pPr>
                      <a:r>
                        <a:rPr lang="fa-I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نام خیابانها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rtl="1"/>
                      <a:r>
                        <a:rPr lang="fa-I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وغیره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algn="just"/>
                      <a:endParaRPr lang="fa-IR" sz="1600" dirty="0">
                        <a:solidFill>
                          <a:schemeClr val="tx1"/>
                        </a:solidFill>
                        <a:cs typeface="B Nazanin" pitchFamily="2" charset="-78"/>
                      </a:endParaRPr>
                    </a:p>
                  </a:txBody>
                  <a:tcPr marT="41073" marB="41073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2  Homa"/>
              </a:rPr>
              <a:t>محیط های پاسخده -نتیجه گیری</a:t>
            </a:r>
            <a:endParaRPr lang="fa-IR" altLang="fa-IR" sz="1400" smtClean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7162800" y="0"/>
            <a:ext cx="1600200" cy="457200"/>
          </a:xfrm>
        </p:spPr>
        <p:txBody>
          <a:bodyPr rtlCol="0">
            <a:normAutofit fontScale="70000" lnSpcReduction="20000"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نتیجه گیری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38200"/>
          <a:ext cx="8534400" cy="486098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789710"/>
                <a:gridCol w="1601188"/>
                <a:gridCol w="1407226"/>
                <a:gridCol w="866900"/>
                <a:gridCol w="3869376"/>
              </a:tblGrid>
              <a:tr h="760295">
                <a:tc>
                  <a:txBody>
                    <a:bodyPr/>
                    <a:lstStyle/>
                    <a:p>
                      <a:pPr algn="ctr" rtl="1"/>
                      <a:r>
                        <a:rPr lang="fa-IR" sz="1500" b="0" dirty="0">
                          <a:cs typeface="B Nazanin" pitchFamily="2" charset="-78"/>
                        </a:rPr>
                        <a:t>کیفیت</a:t>
                      </a:r>
                    </a:p>
                  </a:txBody>
                  <a:tcPr marT="37279" marB="37279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500" b="0" dirty="0">
                          <a:cs typeface="B Nazanin" pitchFamily="2" charset="-78"/>
                        </a:rPr>
                        <a:t>تعریف</a:t>
                      </a:r>
                    </a:p>
                  </a:txBody>
                  <a:tcPr marT="37279" marB="37279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500" b="0" dirty="0">
                          <a:cs typeface="B Nazanin" pitchFamily="2" charset="-78"/>
                        </a:rPr>
                        <a:t>انواع</a:t>
                      </a:r>
                    </a:p>
                  </a:txBody>
                  <a:tcPr marT="37279" marB="37279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500" b="0" dirty="0">
                          <a:solidFill>
                            <a:schemeClr val="bg1"/>
                          </a:solidFill>
                          <a:cs typeface="B Nazanin" pitchFamily="2" charset="-78"/>
                        </a:rPr>
                        <a:t>مقیاس مورد استفاده</a:t>
                      </a:r>
                    </a:p>
                  </a:txBody>
                  <a:tcPr marT="37279" marB="37279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500" b="0" dirty="0">
                          <a:cs typeface="B Nazanin" pitchFamily="2" charset="-78"/>
                        </a:rPr>
                        <a:t>راهکارهای ارتقا کیفیت</a:t>
                      </a:r>
                    </a:p>
                  </a:txBody>
                  <a:tcPr marT="37279" marB="37279" anchor="ctr"/>
                </a:tc>
              </a:tr>
              <a:tr h="4100630">
                <a:tc>
                  <a:txBody>
                    <a:bodyPr/>
                    <a:lstStyle/>
                    <a:p>
                      <a:pPr algn="ctr" rtl="1"/>
                      <a:r>
                        <a:rPr lang="fa-IR" sz="1500" dirty="0">
                          <a:cs typeface="B Nazanin" pitchFamily="2" charset="-78"/>
                        </a:rPr>
                        <a:t>خوانایی</a:t>
                      </a:r>
                    </a:p>
                  </a:txBody>
                  <a:tcPr marT="37279" marB="37279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500" dirty="0">
                          <a:cs typeface="B Nazanin" pitchFamily="2" charset="-78"/>
                        </a:rPr>
                        <a:t>بر چگونگی و سهولت درک مردم از فرصت ها و موقعیت هایی که محیط به آنان عرضه می دارد </a:t>
                      </a:r>
                    </a:p>
                  </a:txBody>
                  <a:tcPr marT="37279" marB="37279" anchor="ctr"/>
                </a:tc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1 – فرم کالبدی   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 2 – الگوی فعالیتی</a:t>
                      </a:r>
                    </a:p>
                  </a:txBody>
                  <a:tcPr marT="37279" marB="3727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خرد </a:t>
                      </a:r>
                    </a:p>
                    <a:p>
                      <a:pPr algn="ctr"/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کلان </a:t>
                      </a:r>
                    </a:p>
                  </a:txBody>
                  <a:tcPr marT="37279" marB="37279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fa-IR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3 -</a:t>
                      </a:r>
                      <a:r>
                        <a:rPr lang="fa-IR" sz="15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 </a:t>
                      </a:r>
                      <a:r>
                        <a:rPr lang="fa-IR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ایجاد جهتی مشخص در این راه که ممکن است به درجات زیرصورت پذیرد :</a:t>
                      </a:r>
                    </a:p>
                    <a:p>
                      <a:pPr algn="just"/>
                      <a:endParaRPr lang="fa-IR" sz="1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algn="just"/>
                      <a:r>
                        <a:rPr lang="fa-IR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 تغییری منظم در پاره ای کیفیات در جهتی معین مانند :</a:t>
                      </a:r>
                    </a:p>
                    <a:p>
                      <a:pPr marL="285750" indent="-285750" algn="just">
                        <a:buFont typeface="Arial" pitchFamily="34" charset="0"/>
                        <a:buChar char="•"/>
                      </a:pPr>
                      <a:r>
                        <a:rPr lang="fa-IR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تغییرات پست و بلند زمین در جهتی خاص</a:t>
                      </a:r>
                      <a:endParaRPr lang="en-US" sz="1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marL="285750" indent="-285750" rtl="1">
                        <a:buFont typeface="Arial" pitchFamily="34" charset="0"/>
                        <a:buChar char="•"/>
                      </a:pPr>
                      <a:r>
                        <a:rPr lang="fa-IR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وقتی که شدت تراکم ساختمانها بتدریج افزایش یابد</a:t>
                      </a:r>
                      <a:endParaRPr lang="en-US" sz="1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marL="285750" indent="-285750" rtl="1">
                        <a:buFont typeface="Arial" pitchFamily="34" charset="0"/>
                        <a:buChar char="•"/>
                      </a:pPr>
                      <a:r>
                        <a:rPr lang="fa-IR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افزایش تدریجی قدمت ساختمانها</a:t>
                      </a:r>
                      <a:endParaRPr lang="en-US" sz="1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marL="285750" indent="-285750" rtl="1">
                        <a:buFont typeface="Arial" pitchFamily="34" charset="0"/>
                        <a:buChar char="•"/>
                      </a:pPr>
                      <a:r>
                        <a:rPr lang="fa-IR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مشخص نمودن ابتدا و انتهای راه</a:t>
                      </a:r>
                      <a:endParaRPr lang="en-US" sz="1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a-IR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وجود عواملی در کناره راه</a:t>
                      </a:r>
                      <a:endParaRPr lang="en-US" sz="1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marL="0" indent="0" algn="just">
                        <a:buFont typeface="Wingdings" pitchFamily="2" charset="2"/>
                        <a:buNone/>
                      </a:pPr>
                      <a:endParaRPr lang="fa-IR" sz="1500" b="0" dirty="0">
                        <a:solidFill>
                          <a:schemeClr val="tx1"/>
                        </a:solidFill>
                        <a:cs typeface="B Nazanin" pitchFamily="2" charset="-78"/>
                      </a:endParaRPr>
                    </a:p>
                    <a:p>
                      <a:pPr marL="342900" indent="-342900" algn="just">
                        <a:buFont typeface="Wingdings" pitchFamily="2" charset="2"/>
                        <a:buChar char="ü"/>
                      </a:pPr>
                      <a:r>
                        <a:rPr lang="fa-IR" sz="1500" b="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تقویت خوانایی گره ها </a:t>
                      </a:r>
                    </a:p>
                    <a:p>
                      <a:pPr marL="0" indent="0" algn="just">
                        <a:buFont typeface="Wingdings" pitchFamily="2" charset="2"/>
                        <a:buNone/>
                      </a:pPr>
                      <a:r>
                        <a:rPr lang="fa-IR" sz="1500" b="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1 –</a:t>
                      </a:r>
                      <a:r>
                        <a:rPr lang="fa-IR" sz="15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ایجاد فرم فضایی در گره های فعالیتی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fa-IR" sz="15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2 - تقویت تقاطع ها:از طریق کالبدی ، فعالیتی ، دید و منظر و....</a:t>
                      </a:r>
                      <a:endParaRPr lang="en-US" sz="15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marL="285750" indent="-285750" algn="just">
                        <a:buFont typeface="Wingdings" pitchFamily="2" charset="2"/>
                        <a:buChar char="ü"/>
                      </a:pPr>
                      <a:endParaRPr lang="en-US" sz="1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marL="342900" marR="0" indent="-34290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fa-IR" sz="1500" dirty="0">
                        <a:solidFill>
                          <a:schemeClr val="tx1"/>
                        </a:solidFill>
                        <a:cs typeface="B Nazanin" pitchFamily="2" charset="-78"/>
                      </a:endParaRPr>
                    </a:p>
                  </a:txBody>
                  <a:tcPr marT="37279" marB="37279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fa-IR" altLang="fa-IR" sz="2000" smtClean="0">
                <a:ea typeface="2  Homa"/>
                <a:cs typeface="2  Homa"/>
              </a:rPr>
              <a:t>محیط های پاسخده -نتیجه گیری</a:t>
            </a:r>
            <a:endParaRPr lang="fa-IR" altLang="fa-IR" sz="2000" smtClean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7162800" y="0"/>
            <a:ext cx="1600200" cy="457200"/>
          </a:xfrm>
        </p:spPr>
        <p:txBody>
          <a:bodyPr rtlCol="0">
            <a:normAutofit fontScale="70000" lnSpcReduction="20000"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نتیجه گیری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533400"/>
          <a:ext cx="8534400" cy="603567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789710"/>
                <a:gridCol w="1601188"/>
                <a:gridCol w="1407226"/>
                <a:gridCol w="866900"/>
                <a:gridCol w="3869376"/>
              </a:tblGrid>
              <a:tr h="670631">
                <a:tc>
                  <a:txBody>
                    <a:bodyPr/>
                    <a:lstStyle/>
                    <a:p>
                      <a:pPr algn="ctr" rtl="1"/>
                      <a:r>
                        <a:rPr lang="fa-IR" sz="1300" b="0" dirty="0">
                          <a:cs typeface="B Nazanin" pitchFamily="2" charset="-78"/>
                        </a:rPr>
                        <a:t>کیفیت</a:t>
                      </a:r>
                    </a:p>
                  </a:txBody>
                  <a:tcPr marT="33532" marB="33532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300" b="0" dirty="0">
                          <a:cs typeface="B Nazanin" pitchFamily="2" charset="-78"/>
                        </a:rPr>
                        <a:t>تعریف</a:t>
                      </a:r>
                    </a:p>
                  </a:txBody>
                  <a:tcPr marT="33532" marB="33532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300" b="0" dirty="0">
                          <a:cs typeface="B Nazanin" pitchFamily="2" charset="-78"/>
                        </a:rPr>
                        <a:t>انواع</a:t>
                      </a:r>
                    </a:p>
                  </a:txBody>
                  <a:tcPr marT="33532" marB="33532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300" b="0" dirty="0">
                          <a:solidFill>
                            <a:schemeClr val="bg1"/>
                          </a:solidFill>
                          <a:cs typeface="B Nazanin" pitchFamily="2" charset="-78"/>
                        </a:rPr>
                        <a:t>مقیاس مورد استفاده</a:t>
                      </a:r>
                    </a:p>
                  </a:txBody>
                  <a:tcPr marT="33532" marB="33532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300" b="0" dirty="0">
                          <a:cs typeface="B Nazanin" pitchFamily="2" charset="-78"/>
                        </a:rPr>
                        <a:t>راهکارهای ارتقا کیفیت</a:t>
                      </a:r>
                    </a:p>
                  </a:txBody>
                  <a:tcPr marT="33532" marB="33532" anchor="ctr"/>
                </a:tc>
              </a:tr>
              <a:tr h="3286089">
                <a:tc>
                  <a:txBody>
                    <a:bodyPr/>
                    <a:lstStyle/>
                    <a:p>
                      <a:pPr algn="ctr" rtl="1"/>
                      <a:r>
                        <a:rPr lang="fa-IR" sz="1300" dirty="0">
                          <a:cs typeface="B Nazanin" pitchFamily="2" charset="-78"/>
                        </a:rPr>
                        <a:t>خوانایی</a:t>
                      </a:r>
                    </a:p>
                  </a:txBody>
                  <a:tcPr marT="33532" marB="33532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300" dirty="0">
                          <a:cs typeface="B Nazanin" pitchFamily="2" charset="-78"/>
                        </a:rPr>
                        <a:t>بر چگونگی و سهولت درک مردم از فرصت ها و موقعیت هایی که محیط به آنان عرضه می دارد </a:t>
                      </a:r>
                    </a:p>
                  </a:txBody>
                  <a:tcPr marT="33532" marB="33532" anchor="ctr"/>
                </a:tc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3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1 – فرم کالبدی   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3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 2 – الگوی فعالیتی</a:t>
                      </a:r>
                    </a:p>
                  </a:txBody>
                  <a:tcPr marT="33532" marB="33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3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خرد </a:t>
                      </a:r>
                    </a:p>
                    <a:p>
                      <a:pPr algn="ctr"/>
                      <a:r>
                        <a:rPr lang="fa-IR" sz="13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کلان </a:t>
                      </a:r>
                    </a:p>
                  </a:txBody>
                  <a:tcPr marT="33532" marB="33532"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ü"/>
                      </a:pPr>
                      <a:r>
                        <a:rPr lang="fa-IR" sz="14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جهت توالی نشانه ها در عرصه مورد طراحی نیاز به نشانه های حد میانه ای است ، برای اینکه حس رسیدن به جایی را القا کند (تسلسل</a:t>
                      </a:r>
                      <a:r>
                        <a:rPr lang="fa-IR" sz="1400" baseline="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 و توالی نشانه ها )</a:t>
                      </a:r>
                    </a:p>
                    <a:p>
                      <a:pPr marL="0" indent="0" algn="just">
                        <a:buFont typeface="Wingdings" pitchFamily="2" charset="2"/>
                        <a:buNone/>
                      </a:pPr>
                      <a:r>
                        <a:rPr lang="fa-IR" sz="1400" baseline="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1 - افزایش تاثیر نشانه ها از طریق فعالیت ها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fa-IR" sz="1400" baseline="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2 - افزایش تاثیر نشانه ها از طریق قرار گرفتن در محل تقاطع ها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fa-IR" sz="1400" baseline="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4 - منحصر به فرد بودن نشانه از طریق</a:t>
                      </a:r>
                    </a:p>
                    <a:p>
                      <a:pPr marL="285750" indent="-285750" rtl="1">
                        <a:buFont typeface="Arial" pitchFamily="34" charset="0"/>
                        <a:buChar char="•"/>
                      </a:pPr>
                      <a:r>
                        <a:rPr lang="fa-I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داشتن فرمی واضح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marL="285750" indent="-285750" rtl="1">
                        <a:buFont typeface="Arial" pitchFamily="34" charset="0"/>
                        <a:buChar char="•"/>
                      </a:pPr>
                      <a:r>
                        <a:rPr lang="fa-I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تضاد با زمینه</a:t>
                      </a:r>
                      <a:r>
                        <a:rPr lang="fa-IR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 </a:t>
                      </a:r>
                      <a:r>
                        <a:rPr lang="fa-I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از لحاظ وضع قرار گرفتن ، مقیاس ، قدمت و...                                       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marL="285750" indent="-285750" rtl="1">
                        <a:buFont typeface="Arial" pitchFamily="34" charset="0"/>
                        <a:buChar char="•"/>
                      </a:pPr>
                      <a:r>
                        <a:rPr lang="fa-I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غالب و مسلط بودن مکان نشانه بر اطرا ف از طری</a:t>
                      </a:r>
                      <a:r>
                        <a:rPr lang="fa-IR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ق قرار گرفتن در </a:t>
                      </a:r>
                      <a:r>
                        <a:rPr lang="fa-I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نقاط بسیار مرئی -</a:t>
                      </a:r>
                      <a:r>
                        <a:rPr lang="fa-IR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 </a:t>
                      </a:r>
                      <a:r>
                        <a:rPr lang="fa-I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کنتراست با عوامل نزدیک خود، </a:t>
                      </a:r>
                    </a:p>
                    <a:p>
                      <a:pPr marL="285750" indent="-285750" rtl="1">
                        <a:buFont typeface="Arial" pitchFamily="34" charset="0"/>
                        <a:buChar char="•"/>
                      </a:pPr>
                      <a:r>
                        <a:rPr lang="fa-I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( یعنی در وضع قرار گرفتن و یا ارتفاع آن نسبت به بقیه ساختمانها تفاوتی موجود باشد )</a:t>
                      </a:r>
                      <a:endParaRPr lang="fa-IR" sz="1400" dirty="0">
                        <a:solidFill>
                          <a:schemeClr val="tx1"/>
                        </a:solidFill>
                        <a:cs typeface="B Nazanin" pitchFamily="2" charset="-78"/>
                      </a:endParaRPr>
                    </a:p>
                  </a:txBody>
                  <a:tcPr marT="33532" marB="33532" anchor="ctr"/>
                </a:tc>
              </a:tr>
              <a:tr h="2078955">
                <a:tc>
                  <a:txBody>
                    <a:bodyPr/>
                    <a:lstStyle/>
                    <a:p>
                      <a:pPr algn="ctr" rtl="1"/>
                      <a:r>
                        <a:rPr lang="fa-IR" sz="1300" dirty="0">
                          <a:cs typeface="B Nazanin" pitchFamily="2" charset="-78"/>
                        </a:rPr>
                        <a:t>انعطاف پذیری</a:t>
                      </a:r>
                    </a:p>
                  </a:txBody>
                  <a:tcPr marT="33532" marB="33532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300" dirty="0">
                          <a:cs typeface="B Nazanin" pitchFamily="2" charset="-78"/>
                        </a:rPr>
                        <a:t>بر ابعاد توانمندی محیط معلوم جهت پاسخگویی به استفاده های مختلفی که با اهداف مختلف مردم سازگارند </a:t>
                      </a:r>
                    </a:p>
                  </a:txBody>
                  <a:tcPr marT="33532" marB="33532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fa-IR" sz="13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1- در مقیاس کلان </a:t>
                      </a:r>
                    </a:p>
                    <a:p>
                      <a:pPr algn="just"/>
                      <a:r>
                        <a:rPr lang="fa-IR" sz="13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2 – در مقیاس خرد </a:t>
                      </a:r>
                    </a:p>
                  </a:txBody>
                  <a:tcPr marT="33532" marB="33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3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خرد </a:t>
                      </a:r>
                    </a:p>
                    <a:p>
                      <a:pPr algn="ctr"/>
                      <a:r>
                        <a:rPr lang="fa-IR" sz="13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کلان </a:t>
                      </a:r>
                    </a:p>
                  </a:txBody>
                  <a:tcPr marT="33532" marB="33532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fa-IR" sz="14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طراحی لبه های فضا مخصوصا طبقه همکف</a:t>
                      </a:r>
                      <a:r>
                        <a:rPr lang="fa-IR" sz="1400" baseline="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 از طریق: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fa-IR" sz="1400" baseline="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1 – </a:t>
                      </a:r>
                      <a:r>
                        <a:rPr lang="fa-IR" sz="1400" b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ایجاد </a:t>
                      </a:r>
                      <a:r>
                        <a:rPr lang="fa-IR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 استمرارو پیوستگی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fa-IR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 – ایجاد نقش لبه به عنوان راه (لبه به صورت راهی در نظر می آید که مرزهای آن تصویرش را به صورت راه در ذهن قوت می بخشد )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fa-IR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</a:t>
                      </a:r>
                      <a:r>
                        <a:rPr lang="fa-IR" sz="1400" b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 - </a:t>
                      </a:r>
                      <a:r>
                        <a:rPr lang="fa-IR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ایجاد ارتفاع در لبه</a:t>
                      </a:r>
                      <a:endParaRPr lang="fa-IR" sz="1400" dirty="0">
                        <a:solidFill>
                          <a:schemeClr val="tx1"/>
                        </a:solidFill>
                        <a:cs typeface="B Nazanin" pitchFamily="2" charset="-78"/>
                      </a:endParaRP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fa-IR" sz="14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ایجاد تنوعی از فعالیت ها بدون اشغال جای یکدیگر 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fa-IR" sz="14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توجه به ساماندهی خرد اقلیمی </a:t>
                      </a:r>
                    </a:p>
                  </a:txBody>
                  <a:tcPr marT="33532" marB="33532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fa-IR" altLang="fa-IR" sz="2000" smtClean="0">
                <a:ea typeface="2  Homa"/>
                <a:cs typeface="2  Homa"/>
              </a:rPr>
              <a:t>محیط های پاسخده -نتیجه گیری</a:t>
            </a:r>
            <a:endParaRPr lang="fa-IR" altLang="fa-IR" sz="2000" smtClean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7162800" y="0"/>
            <a:ext cx="1600200" cy="457200"/>
          </a:xfrm>
        </p:spPr>
        <p:txBody>
          <a:bodyPr rtlCol="0">
            <a:normAutofit fontScale="70000" lnSpcReduction="20000"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نتیجه گیری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762000"/>
          <a:ext cx="8458200" cy="559276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72638"/>
                <a:gridCol w="1805050"/>
                <a:gridCol w="1997232"/>
                <a:gridCol w="926078"/>
                <a:gridCol w="2457202"/>
              </a:tblGrid>
              <a:tr h="776773">
                <a:tc>
                  <a:txBody>
                    <a:bodyPr/>
                    <a:lstStyle/>
                    <a:p>
                      <a:pPr algn="ctr" rtl="1"/>
                      <a:r>
                        <a:rPr lang="fa-IR" sz="1500" b="0" dirty="0">
                          <a:cs typeface="B Nazanin" pitchFamily="2" charset="-78"/>
                        </a:rPr>
                        <a:t>کیفیت</a:t>
                      </a:r>
                    </a:p>
                  </a:txBody>
                  <a:tcPr marT="38839" marB="38839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500" b="0" dirty="0">
                          <a:cs typeface="B Nazanin" pitchFamily="2" charset="-78"/>
                        </a:rPr>
                        <a:t>تعریف</a:t>
                      </a:r>
                    </a:p>
                  </a:txBody>
                  <a:tcPr marT="38839" marB="38839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500" b="0" dirty="0">
                          <a:cs typeface="B Nazanin" pitchFamily="2" charset="-78"/>
                        </a:rPr>
                        <a:t>انواع</a:t>
                      </a:r>
                    </a:p>
                  </a:txBody>
                  <a:tcPr marT="38839" marB="38839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500" b="0" dirty="0">
                          <a:cs typeface="B Nazanin" pitchFamily="2" charset="-78"/>
                        </a:rPr>
                        <a:t>مقیاس مورد استفاده</a:t>
                      </a:r>
                    </a:p>
                  </a:txBody>
                  <a:tcPr marT="38839" marB="38839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500" b="0" dirty="0">
                          <a:cs typeface="B Nazanin" pitchFamily="2" charset="-78"/>
                        </a:rPr>
                        <a:t>راهکارهای ارتقا کیفیت</a:t>
                      </a:r>
                    </a:p>
                  </a:txBody>
                  <a:tcPr marT="38839" marB="38839" anchor="ctr"/>
                </a:tc>
              </a:tr>
              <a:tr h="2407995">
                <a:tc>
                  <a:txBody>
                    <a:bodyPr/>
                    <a:lstStyle/>
                    <a:p>
                      <a:pPr algn="ctr" rtl="1"/>
                      <a:r>
                        <a:rPr lang="fa-IR" sz="1500" dirty="0">
                          <a:cs typeface="B Nazanin" pitchFamily="2" charset="-78"/>
                        </a:rPr>
                        <a:t>تناسبات بصری</a:t>
                      </a:r>
                    </a:p>
                  </a:txBody>
                  <a:tcPr marT="38839" marB="38839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500" dirty="0">
                          <a:cs typeface="B Nazanin" pitchFamily="2" charset="-78"/>
                        </a:rPr>
                        <a:t>بر جزئیات ظاهری یک مکان و</a:t>
                      </a:r>
                      <a:r>
                        <a:rPr lang="fa-IR" sz="1500" baseline="0" dirty="0">
                          <a:cs typeface="B Nazanin" pitchFamily="2" charset="-78"/>
                        </a:rPr>
                        <a:t> </a:t>
                      </a:r>
                      <a:r>
                        <a:rPr lang="fa-IR" sz="1500" dirty="0">
                          <a:cs typeface="B Nazanin" pitchFamily="2" charset="-78"/>
                        </a:rPr>
                        <a:t>طراحی سیمای بیرونی </a:t>
                      </a:r>
                    </a:p>
                  </a:txBody>
                  <a:tcPr marT="38839" marB="38839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1 -  بوسیله پشتیبانی از خوانا بودن فرم </a:t>
                      </a:r>
                    </a:p>
                    <a:p>
                      <a:pPr algn="just"/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0 توجه به جزئیات ساختمان ها ) و عملکرد ( همخوانی فرم و عملکرد )</a:t>
                      </a:r>
                    </a:p>
                    <a:p>
                      <a:pPr algn="just"/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2 - بوسیله پشتیبانی از گوناگونی</a:t>
                      </a:r>
                    </a:p>
                    <a:p>
                      <a:pPr algn="just"/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3 - بوسیله پشتیبانی از  انعطاف پذیری</a:t>
                      </a:r>
                    </a:p>
                  </a:txBody>
                  <a:tcPr marT="38839" marB="388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خرد </a:t>
                      </a:r>
                    </a:p>
                    <a:p>
                      <a:pPr algn="ctr"/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کلان </a:t>
                      </a:r>
                    </a:p>
                  </a:txBody>
                  <a:tcPr marT="38839" marB="38839" anchor="ctr"/>
                </a:tc>
                <a:tc>
                  <a:txBody>
                    <a:bodyPr/>
                    <a:lstStyle/>
                    <a:p>
                      <a:pPr marL="285750" marR="0" indent="-28575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توجه به وزن ها ( ریتم های عمودی و افقی ) </a:t>
                      </a:r>
                    </a:p>
                    <a:p>
                      <a:pPr marL="285750" marR="0" indent="-28575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خطوط آسمان </a:t>
                      </a:r>
                    </a:p>
                    <a:p>
                      <a:pPr marL="285750" marR="0" indent="-28575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جزئیات دیوار ( مصالح ، رنگ ، الگو و نور و ...)، پنجره ها ، در ها و</a:t>
                      </a:r>
                      <a:r>
                        <a:rPr lang="fa-IR" sz="1500" baseline="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 </a:t>
                      </a:r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اجزاء عناصر همکف ) </a:t>
                      </a:r>
                    </a:p>
                    <a:p>
                      <a:pPr rtl="1"/>
                      <a:endParaRPr lang="fa-IR" sz="1500" dirty="0">
                        <a:solidFill>
                          <a:schemeClr val="tx1"/>
                        </a:solidFill>
                        <a:cs typeface="B Nazanin" pitchFamily="2" charset="-78"/>
                      </a:endParaRPr>
                    </a:p>
                  </a:txBody>
                  <a:tcPr marT="38839" marB="38839" anchor="ctr"/>
                </a:tc>
              </a:tr>
              <a:tr h="2407995">
                <a:tc>
                  <a:txBody>
                    <a:bodyPr/>
                    <a:lstStyle/>
                    <a:p>
                      <a:pPr algn="ctr" rtl="1"/>
                      <a:r>
                        <a:rPr lang="fa-IR" sz="1500" dirty="0">
                          <a:cs typeface="B Nazanin" pitchFamily="2" charset="-78"/>
                        </a:rPr>
                        <a:t>غنای حسی</a:t>
                      </a:r>
                    </a:p>
                  </a:txBody>
                  <a:tcPr marT="38839" marB="38839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500" dirty="0">
                          <a:cs typeface="B Nazanin" pitchFamily="2" charset="-78"/>
                        </a:rPr>
                        <a:t>بر قوام گزینه های مربوط به تجربیات حسی مردم تاثیر می گذارد </a:t>
                      </a:r>
                    </a:p>
                  </a:txBody>
                  <a:tcPr marT="38839" marB="38839" anchor="ctr"/>
                </a:tc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بینایی ( حس مسلط ) ، بویایی ، شنوایی ، بساوایی ، جابجایی 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( حرکت )</a:t>
                      </a:r>
                    </a:p>
                  </a:txBody>
                  <a:tcPr marT="38839" marB="388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خرد </a:t>
                      </a:r>
                    </a:p>
                    <a:p>
                      <a:pPr algn="ctr"/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کلان </a:t>
                      </a:r>
                    </a:p>
                  </a:txBody>
                  <a:tcPr marT="38839" marB="38839" anchor="ctr"/>
                </a:tc>
                <a:tc>
                  <a:txBody>
                    <a:bodyPr/>
                    <a:lstStyle/>
                    <a:p>
                      <a:pPr marL="285750" indent="-285750" rtl="1">
                        <a:buFont typeface="Wingdings" pitchFamily="2" charset="2"/>
                        <a:buChar char="ü"/>
                      </a:pPr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حضور تضادهای بصری به همراه </a:t>
                      </a:r>
                    </a:p>
                    <a:p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1 - اعمال پیچیدگی عظیم و پر قدرت</a:t>
                      </a:r>
                    </a:p>
                    <a:p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2 – ایجاد شگفتی و اعمال رمز و راز بصری</a:t>
                      </a:r>
                    </a:p>
                    <a:p>
                      <a:r>
                        <a:rPr lang="fa-IR" sz="15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3 – تعبیر و تفسیر و یا تعمیم تصورات ذهنی مناسب</a:t>
                      </a:r>
                    </a:p>
                    <a:p>
                      <a:pPr marL="285750" marR="0" indent="-28575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fa-IR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افزایش تاثیر نشانه</a:t>
                      </a:r>
                      <a:r>
                        <a:rPr lang="fa-IR" sz="15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 ها از طریق </a:t>
                      </a:r>
                      <a:r>
                        <a:rPr lang="fa-IR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صدا و بو</a:t>
                      </a:r>
                      <a:endParaRPr lang="fa-IR" sz="1500" dirty="0">
                        <a:solidFill>
                          <a:schemeClr val="tx1"/>
                        </a:solidFill>
                        <a:cs typeface="B Nazanin" pitchFamily="2" charset="-78"/>
                      </a:endParaRPr>
                    </a:p>
                  </a:txBody>
                  <a:tcPr marT="38839" marB="38839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fa-IR" altLang="fa-IR" sz="2000" smtClean="0">
                <a:ea typeface="2  Homa"/>
                <a:cs typeface="B Nazanin" panose="00000400000000000000" pitchFamily="2" charset="-78"/>
              </a:rPr>
              <a:t>محیط های پاسخده -نتیجه گیری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7162800" y="0"/>
            <a:ext cx="1600200" cy="457200"/>
          </a:xfrm>
        </p:spPr>
        <p:txBody>
          <a:bodyPr rtlCol="0">
            <a:normAutofit fontScale="92500" lnSpcReduction="10000"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a-IR" sz="2800" dirty="0">
                <a:solidFill>
                  <a:schemeClr val="bg1"/>
                </a:solidFill>
                <a:cs typeface="2  Homa"/>
              </a:rPr>
              <a:t>نتیجه گیری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990600"/>
          <a:ext cx="8458200" cy="45720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72638"/>
                <a:gridCol w="1805050"/>
                <a:gridCol w="1997232"/>
                <a:gridCol w="926078"/>
                <a:gridCol w="2457202"/>
              </a:tblGrid>
              <a:tr h="672353">
                <a:tc>
                  <a:txBody>
                    <a:bodyPr/>
                    <a:lstStyle/>
                    <a:p>
                      <a:pPr algn="ctr" rtl="1"/>
                      <a:r>
                        <a:rPr lang="fa-IR" sz="1300" b="0" dirty="0">
                          <a:cs typeface="B Nazanin" pitchFamily="2" charset="-78"/>
                        </a:rPr>
                        <a:t>کیفیت</a:t>
                      </a:r>
                    </a:p>
                  </a:txBody>
                  <a:tcPr marT="33618" marB="33618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300" b="0" dirty="0">
                          <a:cs typeface="B Nazanin" pitchFamily="2" charset="-78"/>
                        </a:rPr>
                        <a:t>تعریف</a:t>
                      </a:r>
                    </a:p>
                  </a:txBody>
                  <a:tcPr marT="33618" marB="33618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300" b="0" dirty="0">
                          <a:cs typeface="B Nazanin" pitchFamily="2" charset="-78"/>
                        </a:rPr>
                        <a:t>انواع</a:t>
                      </a:r>
                    </a:p>
                  </a:txBody>
                  <a:tcPr marT="33618" marB="33618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300" b="0" dirty="0">
                          <a:cs typeface="B Nazanin" pitchFamily="2" charset="-78"/>
                        </a:rPr>
                        <a:t>مقیاس مورد استفاده</a:t>
                      </a:r>
                    </a:p>
                  </a:txBody>
                  <a:tcPr marT="33618" marB="33618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300" b="0" dirty="0">
                          <a:cs typeface="B Nazanin" pitchFamily="2" charset="-78"/>
                        </a:rPr>
                        <a:t>راهکارهای ارتقا کیفیت</a:t>
                      </a:r>
                    </a:p>
                  </a:txBody>
                  <a:tcPr marT="33618" marB="33618" anchor="ctr"/>
                </a:tc>
              </a:tr>
              <a:tr h="3899647">
                <a:tc>
                  <a:txBody>
                    <a:bodyPr/>
                    <a:lstStyle/>
                    <a:p>
                      <a:pPr algn="ctr" rtl="1"/>
                      <a:r>
                        <a:rPr lang="fa-IR" sz="1300" dirty="0">
                          <a:cs typeface="B Nazanin" pitchFamily="2" charset="-78"/>
                        </a:rPr>
                        <a:t>رنگ تعلق</a:t>
                      </a:r>
                    </a:p>
                  </a:txBody>
                  <a:tcPr marT="33618" marB="33618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300" dirty="0">
                          <a:cs typeface="B Nazanin" pitchFamily="2" charset="-78"/>
                        </a:rPr>
                        <a:t>بر حد و اندازه ای که مردم امکان زدن مهر و نشان خویش را بر مکان پیدا می کنند </a:t>
                      </a:r>
                    </a:p>
                  </a:txBody>
                  <a:tcPr marT="33618" marB="33618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fa-IR" sz="13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1 – رنگ تعلق توافق جویانه </a:t>
                      </a:r>
                    </a:p>
                    <a:p>
                      <a:pPr algn="just"/>
                      <a:r>
                        <a:rPr lang="fa-IR" sz="13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2 – رنگ تعلق شفاجویانه </a:t>
                      </a:r>
                    </a:p>
                  </a:txBody>
                  <a:tcPr marT="33618" marB="336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3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خرد </a:t>
                      </a:r>
                    </a:p>
                    <a:p>
                      <a:pPr algn="ctr"/>
                      <a:r>
                        <a:rPr lang="fa-IR" sz="13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مقیاس کلان </a:t>
                      </a:r>
                    </a:p>
                  </a:txBody>
                  <a:tcPr marT="33618" marB="33618"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ü"/>
                      </a:pPr>
                      <a:r>
                        <a:rPr lang="fa-IR" sz="14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ایجاد رنگ تعلق در دیوارهای داخلی : </a:t>
                      </a:r>
                    </a:p>
                    <a:p>
                      <a:pPr algn="just"/>
                      <a:r>
                        <a:rPr lang="fa-IR" sz="14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1 – استفاده از آنها به مثابه زمینه نمایشی</a:t>
                      </a:r>
                    </a:p>
                    <a:p>
                      <a:pPr algn="just"/>
                      <a:r>
                        <a:rPr lang="fa-IR" sz="14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2 – با تزئین سطوح آنها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ü"/>
                      </a:pPr>
                      <a:r>
                        <a:rPr lang="fa-IR" sz="14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ایجاد رنگ تعلق در آستانه ها : </a:t>
                      </a:r>
                    </a:p>
                    <a:p>
                      <a:pPr algn="just"/>
                      <a:r>
                        <a:rPr lang="fa-IR" sz="14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1 – استفاده از ایوان و رواق</a:t>
                      </a:r>
                    </a:p>
                    <a:p>
                      <a:pPr algn="just"/>
                      <a:r>
                        <a:rPr lang="fa-IR" sz="14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2 -  ایجاد پوشش گیاهی و گلهای بالارونده و .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ü"/>
                      </a:pPr>
                      <a:r>
                        <a:rPr lang="fa-IR" sz="14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ایجاد رنگ تعلق در پنجره ها: </a:t>
                      </a:r>
                    </a:p>
                    <a:p>
                      <a:pPr algn="just"/>
                      <a:r>
                        <a:rPr lang="fa-IR" sz="14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1 – به نمایش در آوردن از طریق انها</a:t>
                      </a:r>
                    </a:p>
                    <a:p>
                      <a:pPr algn="just"/>
                      <a:r>
                        <a:rPr lang="fa-IR" sz="14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2 – نمایش جلوه بیرونی ساختمان با پنجره ها</a:t>
                      </a:r>
                    </a:p>
                    <a:p>
                      <a:pPr algn="just"/>
                      <a:r>
                        <a:rPr lang="fa-IR" sz="1300" dirty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3 – امکان تغییرات در خود پنجره ها</a:t>
                      </a:r>
                    </a:p>
                    <a:p>
                      <a:pPr rtl="1"/>
                      <a:endParaRPr lang="fa-IR" sz="1300" dirty="0">
                        <a:cs typeface="B Nazanin" pitchFamily="2" charset="-78"/>
                      </a:endParaRPr>
                    </a:p>
                  </a:txBody>
                  <a:tcPr marT="33618" marB="33618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itle 1"/>
          <p:cNvSpPr>
            <a:spLocks noGrp="1"/>
          </p:cNvSpPr>
          <p:nvPr>
            <p:ph type="ctrTitle"/>
          </p:nvPr>
        </p:nvSpPr>
        <p:spPr>
          <a:xfrm>
            <a:off x="762000" y="2819400"/>
            <a:ext cx="7543800" cy="1524000"/>
          </a:xfrm>
        </p:spPr>
        <p:txBody>
          <a:bodyPr/>
          <a:lstStyle/>
          <a:p>
            <a:pPr algn="ctr" eaLnBrk="1" hangingPunct="1"/>
            <a:r>
              <a:rPr lang="fa-IR" altLang="fa-IR" b="1" smtClean="0">
                <a:ea typeface="2  Homa"/>
                <a:cs typeface="B Nazanin" panose="00000400000000000000" pitchFamily="2" charset="-78"/>
              </a:rPr>
              <a:t>پایان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پاسخده-نفوذ پذیری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838200"/>
            <a:ext cx="2819400" cy="5257800"/>
          </a:xfrm>
        </p:spPr>
        <p:txBody>
          <a:bodyPr rtlCol="0"/>
          <a:lstStyle/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400" dirty="0">
                <a:solidFill>
                  <a:schemeClr val="tx1"/>
                </a:solidFill>
                <a:cs typeface="B Nazanin" pitchFamily="2" charset="-78"/>
              </a:rPr>
              <a:t>در ارزیابی این کیفیت به عوامل زیر توجه می شود :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1 ) تعداد مسیرها در سایت مورد طراحی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2) چگونگی ارتباط میان را ها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3) نوع ختم یا مقصد راه ها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4) مرزبندی محدوده های قابل عمران داخل عرصه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4754563" y="925513"/>
            <a:ext cx="3505200" cy="4484687"/>
          </a:xfrm>
          <a:prstGeom prst="rect">
            <a:avLst/>
          </a:prstGeom>
        </p:spPr>
        <p:txBody>
          <a:bodyPr anchor="ctr"/>
          <a:lstStyle>
            <a:lvl1pPr marL="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a-IR" sz="2400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نفوذ پذیری </a:t>
            </a:r>
          </a:p>
          <a:p>
            <a:pPr fontAlgn="auto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معرف کلیدی جهت ارزیابی پاسخدهندگی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fa-IR" sz="2400" dirty="0">
                <a:solidFill>
                  <a:schemeClr val="tx1"/>
                </a:solidFill>
                <a:cs typeface="B Nazanin" pitchFamily="2" charset="-78"/>
              </a:rPr>
              <a:t>کیفیت نفوذ پذیری در اولین مرحله طراحی مورد توجه قرار می گیرد و یک عامل اساسی و محوری در دستیابی مطلوب به یک فضا به شمار می آید .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fa-IR" sz="2400" dirty="0">
                <a:solidFill>
                  <a:schemeClr val="tx1"/>
                </a:solidFill>
                <a:cs typeface="B Nazanin" pitchFamily="2" charset="-78"/>
              </a:rPr>
              <a:t>نفوذپذیری فضاهای عمومی </a:t>
            </a: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به تعداد راه های بالقوه ( راه های شفاف و دیدنی ) </a:t>
            </a:r>
            <a:r>
              <a:rPr lang="fa-IR" sz="2400" dirty="0">
                <a:solidFill>
                  <a:schemeClr val="tx1"/>
                </a:solidFill>
                <a:cs typeface="B Nazanin" pitchFamily="2" charset="-78"/>
              </a:rPr>
              <a:t>برای عبور از نقاط بستگی دارد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پاسخده-نفوذ پذیری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60838" y="914400"/>
            <a:ext cx="4314825" cy="1855788"/>
          </a:xfrm>
          <a:ln w="38100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57200"/>
            <a:ext cx="2743200" cy="5715000"/>
          </a:xfrm>
        </p:spPr>
        <p:txBody>
          <a:bodyPr rtlCol="0">
            <a:normAutofit fontScale="92500" lnSpcReduction="10000"/>
          </a:bodyPr>
          <a:lstStyle/>
          <a:p>
            <a:pPr marL="285750" indent="-28575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1800" dirty="0">
                <a:solidFill>
                  <a:schemeClr val="tx1"/>
                </a:solidFill>
                <a:cs typeface="B Nazanin" pitchFamily="2" charset="-78"/>
              </a:rPr>
              <a:t>انواع نفوذ پذیری :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Arial" panose="020B0604020202020204" pitchFamily="34" charset="0"/>
              <a:buAutoNum type="arabicParenR"/>
              <a:defRPr/>
            </a:pP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نفوذپذیری کالبدی 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Arial" panose="020B0604020202020204" pitchFamily="34" charset="0"/>
              <a:buAutoNum type="arabicParenR"/>
              <a:defRPr/>
            </a:pP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نفوذپذیری بصری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1800" dirty="0">
                <a:solidFill>
                  <a:schemeClr val="tx1"/>
                </a:solidFill>
                <a:cs typeface="B Nazanin" pitchFamily="2" charset="-78"/>
              </a:rPr>
              <a:t> این دو جنبه به شبکه فضاهای عمومی که چگونه محیط را بلوک بندی می کنند بستگی دارد . (</a:t>
            </a: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بلوک حوزه هایی از اراضی هستند که کاملا بوسیله معابر عمومی احاطه می شوند</a:t>
            </a:r>
            <a:r>
              <a:rPr lang="fa-IR" sz="1800" dirty="0">
                <a:solidFill>
                  <a:schemeClr val="tx1"/>
                </a:solidFill>
                <a:cs typeface="B Nazanin" pitchFamily="2" charset="-78"/>
              </a:rPr>
              <a:t> )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1800" dirty="0">
                <a:solidFill>
                  <a:schemeClr val="tx1"/>
                </a:solidFill>
                <a:cs typeface="B Nazanin" pitchFamily="2" charset="-78"/>
              </a:rPr>
              <a:t>بلوک های کوچک از لحاظ نفوذپذیری مزایای بیشتری دارند زیرا راه های دسترسی بیشتر ( نفوذ پذیری بیشتر ) دارند و این باعث افزایش نفوذپذیری بصری و ارتقا میزان آگاهی مردم جهت برخورداری از گزینه های استفاده بیشتر است .</a:t>
            </a:r>
          </a:p>
          <a:p>
            <a:pPr marL="285750" indent="-28575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1800" dirty="0">
                <a:solidFill>
                  <a:schemeClr val="tx1"/>
                </a:solidFill>
                <a:cs typeface="B Nazanin" pitchFamily="2" charset="-78"/>
              </a:rPr>
              <a:t>مواردی که باعث کاهش نفوذپذیری همگانی می گردد  نیز شامل موارد زیر است :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 – بزرگ بودن مقیاس ساخت و ساز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2 -  بکارگیری نظام سلسله مراتبی در سازماندهی فضایی عرصه طراحی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3 -  جدایی سواره و پیاده</a:t>
            </a:r>
          </a:p>
          <a:p>
            <a:pPr marL="342900" indent="-34290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fa-IR" dirty="0">
              <a:cs typeface="B Nazanin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1725" y="3384550"/>
            <a:ext cx="2530475" cy="15859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8250" y="3384550"/>
            <a:ext cx="2568575" cy="15859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پاسخده-نفوذ پذیری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4049713"/>
            <a:ext cx="2214563" cy="2033587"/>
          </a:xfrm>
          <a:ln w="38100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17925" y="1143000"/>
            <a:ext cx="4572000" cy="2438400"/>
          </a:xfrm>
        </p:spPr>
        <p:txBody>
          <a:bodyPr rtlCol="0">
            <a:noAutofit/>
          </a:bodyPr>
          <a:lstStyle/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1800" dirty="0">
                <a:cs typeface="B Nazanin" pitchFamily="2" charset="-78"/>
              </a:rPr>
              <a:t>یکی از اساسیترین منایع قدرت انتخاب ما ، در نحوه بهره گیری از هر دو جنبه خصوصی و عمومی ، از </a:t>
            </a: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قابلیت فضا </a:t>
            </a:r>
            <a:r>
              <a:rPr lang="fa-IR" sz="1800" dirty="0">
                <a:cs typeface="B Nazanin" pitchFamily="2" charset="-78"/>
              </a:rPr>
              <a:t>سرچشمه می گیرد یعنی در جهت  بهره مندی از فضا باید جنبه خصوصی و عمومی تقویت شود .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1800" dirty="0">
                <a:cs typeface="B Nazanin" pitchFamily="2" charset="-78"/>
              </a:rPr>
              <a:t>برای در دست گرفتن قدرت کنترل استفاده از فضا بهتر است در مراحل آغازین طراحی </a:t>
            </a: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بالاترین حد نفوذپذیری </a:t>
            </a:r>
            <a:r>
              <a:rPr lang="fa-IR" sz="1800" dirty="0">
                <a:cs typeface="B Nazanin" pitchFamily="2" charset="-78"/>
              </a:rPr>
              <a:t>را برای هرکسی و فعالیتی فراهم آوریم و بعد در صورت ضرورت ، جداسازی از طریق </a:t>
            </a: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طراحی جزئیات و اعمال مدیریت</a:t>
            </a:r>
            <a:r>
              <a:rPr lang="fa-IR" sz="1800" dirty="0">
                <a:cs typeface="B Nazanin" pitchFamily="2" charset="-78"/>
              </a:rPr>
              <a:t> صورت می گیرد .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681038" y="838200"/>
            <a:ext cx="2819400" cy="2895600"/>
          </a:xfrm>
          <a:prstGeom prst="rect">
            <a:avLst/>
          </a:prstGeom>
        </p:spPr>
        <p:txBody>
          <a:bodyPr anchor="ctr"/>
          <a:lstStyle>
            <a:lvl1pPr marL="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  <a:defRPr/>
            </a:pP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نفوذپذیری کالبدی</a:t>
            </a:r>
            <a:r>
              <a:rPr lang="fa-IR" sz="1800" dirty="0">
                <a:cs typeface="B Nazanin" pitchFamily="2" charset="-78"/>
              </a:rPr>
              <a:t> بین فضاهای عمومی و خصوصی نیز در </a:t>
            </a: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سرسراها ، ورودی های ساختمان ها و محوطه ها یا حیاط ها</a:t>
            </a:r>
            <a:r>
              <a:rPr lang="fa-IR" sz="1800" dirty="0">
                <a:cs typeface="B Nazanin" pitchFamily="2" charset="-78"/>
              </a:rPr>
              <a:t> حادث می گردد ( باید تا جایی که ممکن است تعداد ورودی  قابل استقرار در لبه فضای عمومی را زیاد کرد . و با افزایش سطح فعالیت ها در آن موجبات تقویت نفوذپذیری را فراهم آورد ) .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3717925" y="4038600"/>
            <a:ext cx="4572000" cy="1676400"/>
          </a:xfrm>
          <a:prstGeom prst="rect">
            <a:avLst/>
          </a:prstGeom>
        </p:spPr>
        <p:txBody>
          <a:bodyPr anchor="ctr"/>
          <a:lstStyle>
            <a:lvl1pPr marL="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نفوذپذیری بصری </a:t>
            </a:r>
            <a:r>
              <a:rPr lang="fa-IR" sz="1800" dirty="0">
                <a:cs typeface="B Nazanin" pitchFamily="2" charset="-78"/>
              </a:rPr>
              <a:t>بین فعالیت های خصوصی و عمومی می تواند موجبات </a:t>
            </a: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غنای قلمرو همگانی </a:t>
            </a:r>
            <a:r>
              <a:rPr lang="fa-IR" sz="1800" dirty="0">
                <a:cs typeface="B Nazanin" pitchFamily="2" charset="-78"/>
              </a:rPr>
              <a:t>را فراهم آورد و برای محرمیت نیز باید فعالیت های خصوصی مهم از حیطه نفوذ بصری عمومی به دور نگاه داشته شوند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پاسخده-نفوذ پذیری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86200" y="1828800"/>
            <a:ext cx="4540250" cy="2073275"/>
          </a:xfrm>
          <a:ln w="38100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762000" y="457200"/>
            <a:ext cx="2667000" cy="5791200"/>
          </a:xfrm>
        </p:spPr>
        <p:txBody>
          <a:bodyPr rtlCol="0">
            <a:noAutofit/>
          </a:bodyPr>
          <a:lstStyle/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a-IR" sz="1800" dirty="0">
                <a:cs typeface="B Nazanin" pitchFamily="2" charset="-78"/>
              </a:rPr>
              <a:t>در این راستا گونه ای ساخت و ساز پیشنهاد گردیده است بدین صورت که تمامی ساختمان ها نیاز به 2 جبهه ، یکی رو به فضای عمومی و یکی حیاط پشتی و فضای خصوصی که در جبهه عقبی ساختمان ها قرار می گیرد . این باعث ایجاد نوعی سازماندهی فضایی می شود 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1800" dirty="0">
                <a:cs typeface="B Nazanin" pitchFamily="2" charset="-78"/>
              </a:rPr>
              <a:t>( </a:t>
            </a: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ساخت و ساز طولی بلوک </a:t>
            </a:r>
            <a:r>
              <a:rPr lang="fa-IR" sz="1800" dirty="0">
                <a:cs typeface="B Nazanin" pitchFamily="2" charset="-78"/>
              </a:rPr>
              <a:t>)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a-IR" sz="1800" dirty="0">
                <a:cs typeface="B Nazanin" pitchFamily="2" charset="-78"/>
              </a:rPr>
              <a:t>باید به این نکته توجه داشت که تنظیم </a:t>
            </a: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درجه نفوذپذیری فضا در اختبار کاربری خصوصی</a:t>
            </a:r>
            <a:r>
              <a:rPr lang="fa-IR" sz="1800" dirty="0">
                <a:cs typeface="B Nazanin" pitchFamily="2" charset="-78"/>
              </a:rPr>
              <a:t> است . زیرا با استفاده از </a:t>
            </a:r>
            <a:r>
              <a:rPr lang="fa-IR" sz="1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تغییر طبقات  - پنجره ها – ایوان ها – پرده ها</a:t>
            </a:r>
            <a:r>
              <a:rPr lang="fa-IR" sz="1800" dirty="0">
                <a:cs typeface="B Nazanin" pitchFamily="2" charset="-78"/>
              </a:rPr>
              <a:t> می توان این موارد را حل کرد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پاسخده-گوناگونی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147483647" y="2147483647"/>
          <a:ext cx="0" cy="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609600"/>
            <a:ext cx="2590800" cy="5715000"/>
          </a:xfrm>
        </p:spPr>
        <p:txBody>
          <a:bodyPr rtlCol="0">
            <a:normAutofit fontScale="77500" lnSpcReduction="20000"/>
          </a:bodyPr>
          <a:lstStyle/>
          <a:p>
            <a:pPr marL="342900" indent="-34290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a-IR" sz="2800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گوناگونی</a:t>
            </a:r>
            <a:endParaRPr lang="fa-IR" sz="2800" dirty="0">
              <a:solidFill>
                <a:schemeClr val="tx1"/>
              </a:solidFill>
              <a:cs typeface="B Nazanin" pitchFamily="2" charset="-78"/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800" dirty="0">
                <a:solidFill>
                  <a:schemeClr val="tx1"/>
                </a:solidFill>
                <a:cs typeface="B Nazanin" pitchFamily="2" charset="-78"/>
              </a:rPr>
              <a:t>گوناگونی تجربه فضا ، دلالت بر ویژگی های محیطی مکان هایی می کند که واجد فرم ها ، فضاها ، استفاده ها و معانی گوناگون باشند . ( </a:t>
            </a:r>
            <a:r>
              <a:rPr lang="fa-IR" sz="2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فرم ، عملکرد ، معنی </a:t>
            </a:r>
            <a:r>
              <a:rPr lang="fa-IR" sz="2800" dirty="0">
                <a:solidFill>
                  <a:schemeClr val="tx1"/>
                </a:solidFill>
                <a:cs typeface="B Nazanin" pitchFamily="2" charset="-78"/>
              </a:rPr>
              <a:t>)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800" dirty="0">
                <a:solidFill>
                  <a:schemeClr val="tx1"/>
                </a:solidFill>
                <a:cs typeface="B Nazanin" pitchFamily="2" charset="-78"/>
              </a:rPr>
              <a:t>هدف از گوناگونی : </a:t>
            </a:r>
            <a:r>
              <a:rPr lang="fa-IR" sz="2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افزایش حق انتخاب 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800" dirty="0">
                <a:solidFill>
                  <a:schemeClr val="tx1"/>
                </a:solidFill>
                <a:cs typeface="B Nazanin" pitchFamily="2" charset="-78"/>
              </a:rPr>
              <a:t>عوامل باعث کاهش گوناگونی :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 – حوزه های تخصصی با کاربری واحد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 – آمیختن عرصه طراحی و تشکیل یک واحد بزرگتر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8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3 – اقداماتی که در راستای تامین منافع ، راحتی مدیریت و یکپارچه کردن سیما انجام می گیرد 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fa-IR" sz="2800" dirty="0">
              <a:solidFill>
                <a:schemeClr val="tx1"/>
              </a:solidFill>
              <a:cs typeface="B Nazanin" pitchFamily="2" charset="-78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fa-IR" sz="2800" dirty="0">
              <a:solidFill>
                <a:schemeClr val="accent1">
                  <a:lumMod val="75000"/>
                </a:schemeClr>
              </a:solidFill>
              <a:cs typeface="B Nazanin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3600" y="990600"/>
            <a:ext cx="3048000" cy="21812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56025" y="3509963"/>
            <a:ext cx="3178175" cy="22653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پاسخده-گوناگونی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1575" y="1444625"/>
            <a:ext cx="4913313" cy="2289175"/>
          </a:xfrm>
          <a:ln w="38100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762000" y="1031875"/>
            <a:ext cx="2673350" cy="4276725"/>
          </a:xfrm>
        </p:spPr>
        <p:txBody>
          <a:bodyPr rtlCol="0">
            <a:spAutoFit/>
          </a:bodyPr>
          <a:lstStyle/>
          <a:p>
            <a:pPr marL="457200" indent="-4572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000" dirty="0">
                <a:cs typeface="B Nazanin" pitchFamily="2" charset="-78"/>
              </a:rPr>
              <a:t>گوناگونی به 3 عامل زیر بستگی دارد :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0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 – درجه تغییرات و گستره انواع فعالیت هایی که می خواهند در آنجا جای گیرند 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0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2 – امکانات عرضه فضای توانمندی که این فعالیت ها را در خود جای می دهد ( جایی وقوع پیدا می کند که فضا با قیمت مناسب عرضه شود . )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0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3 – میزانی از اندرکنش مثبت بین این دو  که بوسیله طرح ترغیب یا تشویق می گردد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</p:spPr>
        <p:txBody>
          <a:bodyPr/>
          <a:lstStyle/>
          <a:p>
            <a:pPr algn="r" eaLnBrk="1" hangingPunct="1"/>
            <a:r>
              <a:rPr lang="fa-IR" altLang="fa-IR" sz="1400" smtClean="0">
                <a:ea typeface="2  Homa"/>
                <a:cs typeface="B Nazanin" panose="00000400000000000000" pitchFamily="2" charset="-78"/>
              </a:rPr>
              <a:t>محیط های پاسخده-خوانایی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33800" y="2057400"/>
            <a:ext cx="2447925" cy="1817688"/>
          </a:xfrm>
          <a:ln w="38100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914400"/>
            <a:ext cx="2895600" cy="5257800"/>
          </a:xfrm>
        </p:spPr>
        <p:txBody>
          <a:bodyPr rtlCol="0"/>
          <a:lstStyle/>
          <a:p>
            <a:pPr marL="342900" indent="-34290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a-IR" sz="2400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خوانایی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tx1"/>
                </a:solidFill>
                <a:cs typeface="B Nazanin" pitchFamily="2" charset="-78"/>
              </a:rPr>
              <a:t>خوانایی کیفیتی است که موجبات </a:t>
            </a: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قابل درک شدن یک مکان </a:t>
            </a:r>
            <a:r>
              <a:rPr lang="fa-IR" sz="2400" dirty="0">
                <a:solidFill>
                  <a:schemeClr val="tx1"/>
                </a:solidFill>
                <a:cs typeface="B Nazanin" pitchFamily="2" charset="-78"/>
              </a:rPr>
              <a:t>را فراهم می آورد .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400" dirty="0">
                <a:solidFill>
                  <a:schemeClr val="tx1"/>
                </a:solidFill>
                <a:cs typeface="B Nazanin" pitchFamily="2" charset="-78"/>
              </a:rPr>
              <a:t>سطوح مختلف خوانایی :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1 – فرم کالبدی   </a:t>
            </a:r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  <a:cs typeface="B Nazanin" pitchFamily="2" charset="-78"/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 2 – الگوی فعالیتی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fa-IR" sz="2400" dirty="0">
                <a:solidFill>
                  <a:schemeClr val="tx1"/>
                </a:solidFill>
                <a:cs typeface="B Nazanin" pitchFamily="2" charset="-78"/>
              </a:rPr>
              <a:t>عناصر کالبدی کلیدی خوانایی :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fa-IR" sz="2400" dirty="0">
                <a:solidFill>
                  <a:schemeClr val="accent6">
                    <a:lumMod val="40000"/>
                    <a:lumOff val="60000"/>
                  </a:schemeClr>
                </a:solidFill>
                <a:cs typeface="B Nazanin" pitchFamily="2" charset="-78"/>
              </a:rPr>
              <a:t>راه ، لبه ، گره ، نشانه ، حوزه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fa-IR" sz="2000" dirty="0">
              <a:solidFill>
                <a:schemeClr val="tx1"/>
              </a:solidFill>
              <a:cs typeface="B Nazanin" pitchFamily="2" charset="-78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fa-IR" sz="2400" dirty="0">
              <a:solidFill>
                <a:schemeClr val="tx1"/>
              </a:solidFill>
              <a:cs typeface="B Nazanin" pitchFamily="2" charset="-78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fa-IR" dirty="0">
              <a:cs typeface="B Nazanin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609600"/>
            <a:ext cx="2286000" cy="49863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710</TotalTime>
  <Words>3317</Words>
  <Application>Microsoft Office PowerPoint</Application>
  <PresentationFormat>On-screen Show (4:3)</PresentationFormat>
  <Paragraphs>349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Times New Roman</vt:lpstr>
      <vt:lpstr>Arial</vt:lpstr>
      <vt:lpstr>Impact</vt:lpstr>
      <vt:lpstr>Tahoma</vt:lpstr>
      <vt:lpstr>Calibri</vt:lpstr>
      <vt:lpstr>2  Homa</vt:lpstr>
      <vt:lpstr>B Nazanin</vt:lpstr>
      <vt:lpstr>Wingdings</vt:lpstr>
      <vt:lpstr>NewsPrint</vt:lpstr>
      <vt:lpstr>محیط های پاسخده Responsive environments</vt:lpstr>
      <vt:lpstr>محیط های پاسخده</vt:lpstr>
      <vt:lpstr>محیط های پاسخده-نفوذ پذیری</vt:lpstr>
      <vt:lpstr>محیط های پاسخده-نفوذ پذیری</vt:lpstr>
      <vt:lpstr>محیط های پاسخده-نفوذ پذیری</vt:lpstr>
      <vt:lpstr>محیط های پاسخده-نفوذ پذیری</vt:lpstr>
      <vt:lpstr>محیط های پاسخده-گوناگونی</vt:lpstr>
      <vt:lpstr>محیط های پاسخده-گوناگونی</vt:lpstr>
      <vt:lpstr>محیط های پاسخده-خوانایی</vt:lpstr>
      <vt:lpstr>محیط های پاسخده-خوانایی</vt:lpstr>
      <vt:lpstr>محیط های پاسخده-انعطاف پذیری</vt:lpstr>
      <vt:lpstr>محیط های پاسخده-انعطاف پذیری</vt:lpstr>
      <vt:lpstr>محیط های پاسخده-انعطاف پذیری</vt:lpstr>
      <vt:lpstr>محیط های پاسخده-تناسبات بصری</vt:lpstr>
      <vt:lpstr>محیط های پاسخده-تناسبات بصری</vt:lpstr>
      <vt:lpstr>محیط های پاسخده-تناسبات بصری</vt:lpstr>
      <vt:lpstr>محیط های پاسخده - غنای حسی</vt:lpstr>
      <vt:lpstr>محیط های پاسخده - غنای حسی</vt:lpstr>
      <vt:lpstr>محیط های پاسخده - غنای حسی</vt:lpstr>
      <vt:lpstr>محیط های پاسخده – رنگ تعلق</vt:lpstr>
      <vt:lpstr>محیط های پاسخده – رنگ تعلق</vt:lpstr>
      <vt:lpstr>محیط های پاسخده - رنگ تعلق</vt:lpstr>
      <vt:lpstr>محیط های پاسخده -نتیجه گیری</vt:lpstr>
      <vt:lpstr>محیط های پاسخده - نتیجه گیری</vt:lpstr>
      <vt:lpstr>محیط های پاسخده -نتیجه گیری</vt:lpstr>
      <vt:lpstr>محیط های پاسخده -نتیجه گیری</vt:lpstr>
      <vt:lpstr>محیط های پاسخده -نتیجه گیری</vt:lpstr>
      <vt:lpstr>محیط های پاسخده -نتیجه گیری</vt:lpstr>
      <vt:lpstr>پایان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محیط های پاسخده</dc:title>
  <dc:creator>Mina</dc:creator>
  <cp:lastModifiedBy>Mohammad</cp:lastModifiedBy>
  <cp:revision>99</cp:revision>
  <dcterms:created xsi:type="dcterms:W3CDTF">2010-12-01T18:10:50Z</dcterms:created>
  <dcterms:modified xsi:type="dcterms:W3CDTF">2020-12-02T23:24:00Z</dcterms:modified>
</cp:coreProperties>
</file>